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50"/>
  </p:notesMasterIdLst>
  <p:sldIdLst>
    <p:sldId id="396" r:id="rId3"/>
    <p:sldId id="613" r:id="rId4"/>
    <p:sldId id="550" r:id="rId5"/>
    <p:sldId id="615" r:id="rId6"/>
    <p:sldId id="616" r:id="rId7"/>
    <p:sldId id="617" r:id="rId8"/>
    <p:sldId id="618" r:id="rId9"/>
    <p:sldId id="619" r:id="rId10"/>
    <p:sldId id="551" r:id="rId11"/>
    <p:sldId id="552" r:id="rId12"/>
    <p:sldId id="553" r:id="rId13"/>
    <p:sldId id="563" r:id="rId14"/>
    <p:sldId id="554" r:id="rId15"/>
    <p:sldId id="481" r:id="rId16"/>
    <p:sldId id="516" r:id="rId17"/>
    <p:sldId id="560" r:id="rId18"/>
    <p:sldId id="557" r:id="rId19"/>
    <p:sldId id="517" r:id="rId20"/>
    <p:sldId id="529" r:id="rId21"/>
    <p:sldId id="520" r:id="rId22"/>
    <p:sldId id="621" r:id="rId23"/>
    <p:sldId id="622" r:id="rId24"/>
    <p:sldId id="623" r:id="rId25"/>
    <p:sldId id="624" r:id="rId26"/>
    <p:sldId id="535" r:id="rId27"/>
    <p:sldId id="537" r:id="rId28"/>
    <p:sldId id="583" r:id="rId29"/>
    <p:sldId id="584" r:id="rId30"/>
    <p:sldId id="594" r:id="rId31"/>
    <p:sldId id="595" r:id="rId32"/>
    <p:sldId id="596" r:id="rId33"/>
    <p:sldId id="597" r:id="rId34"/>
    <p:sldId id="598" r:id="rId35"/>
    <p:sldId id="599" r:id="rId36"/>
    <p:sldId id="600" r:id="rId37"/>
    <p:sldId id="601" r:id="rId38"/>
    <p:sldId id="602" r:id="rId39"/>
    <p:sldId id="603" r:id="rId40"/>
    <p:sldId id="604" r:id="rId41"/>
    <p:sldId id="605" r:id="rId42"/>
    <p:sldId id="606" r:id="rId43"/>
    <p:sldId id="626" r:id="rId44"/>
    <p:sldId id="627" r:id="rId45"/>
    <p:sldId id="628" r:id="rId46"/>
    <p:sldId id="607" r:id="rId47"/>
    <p:sldId id="608" r:id="rId48"/>
    <p:sldId id="612" r:id="rId49"/>
  </p:sldIdLst>
  <p:sldSz cx="9144000" cy="5143500" type="screen16x9"/>
  <p:notesSz cx="6858000" cy="9144000"/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D1F"/>
    <a:srgbClr val="008000"/>
    <a:srgbClr val="FF0000"/>
    <a:srgbClr val="CC3300"/>
    <a:srgbClr val="00FFFF"/>
    <a:srgbClr val="FFFF99"/>
    <a:srgbClr val="FF00FF"/>
    <a:srgbClr val="FFCC00"/>
    <a:srgbClr val="66FF33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0" autoAdjust="0"/>
    <p:restoredTop sz="34648" autoAdjust="0"/>
  </p:normalViewPr>
  <p:slideViewPr>
    <p:cSldViewPr>
      <p:cViewPr varScale="1">
        <p:scale>
          <a:sx n="98" d="100"/>
          <a:sy n="98" d="100"/>
        </p:scale>
        <p:origin x="570" y="84"/>
      </p:cViewPr>
      <p:guideLst>
        <p:guide orient="horz" pos="1620"/>
        <p:guide pos="288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1" d="100"/>
          <a:sy n="31" d="100"/>
        </p:scale>
        <p:origin x="-97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5085B199-C744-45E5-84DC-5355A64A1DF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178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A6DDFF-0220-4B14-A3E5-CEA4CC48E2A5}" type="slidenum">
              <a:rPr lang="pt-BR" smtClean="0"/>
              <a:pPr/>
              <a:t>13</a:t>
            </a:fld>
            <a:endParaRPr lang="pt-BR" smtClean="0"/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3886200" y="-1588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103" tIns="45551" rIns="91103" bIns="45551" anchor="ctr"/>
          <a:lstStyle/>
          <a:p>
            <a:pPr defTabSz="885825" eaLnBrk="0" hangingPunct="0"/>
            <a:endParaRPr lang="pt-BR" sz="1700"/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3886200" y="8685213"/>
            <a:ext cx="2971800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8980" tIns="0" rIns="18980" bIns="0" anchor="b"/>
          <a:lstStyle/>
          <a:p>
            <a:pPr algn="r" defTabSz="885825" eaLnBrk="0" hangingPunct="0"/>
            <a:r>
              <a:rPr lang="en-US" sz="1000" i="1">
                <a:latin typeface="Times New Roman" pitchFamily="18" charset="0"/>
              </a:rPr>
              <a:t>2</a:t>
            </a: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103" tIns="45551" rIns="91103" bIns="45551" anchor="ctr"/>
          <a:lstStyle/>
          <a:p>
            <a:pPr defTabSz="885825" eaLnBrk="0" hangingPunct="0"/>
            <a:endParaRPr lang="pt-BR" sz="1700"/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0" y="-1588"/>
            <a:ext cx="2971800" cy="457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1103" tIns="45551" rIns="91103" bIns="45551" anchor="ctr"/>
          <a:lstStyle/>
          <a:p>
            <a:pPr defTabSz="885825" eaLnBrk="0" hangingPunct="0"/>
            <a:endParaRPr lang="pt-BR" sz="1700"/>
          </a:p>
        </p:txBody>
      </p:sp>
      <p:sp>
        <p:nvSpPr>
          <p:cNvPr id="19463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1946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  <a:ln/>
        </p:spPr>
        <p:txBody>
          <a:bodyPr lIns="90155" tIns="44286" rIns="90155" bIns="44286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58343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3CCE0-ADED-4CB9-942A-2CF081B87DBD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739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ítulo, clip-art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lip-art 2"/>
          <p:cNvSpPr>
            <a:spLocks noGrp="1"/>
          </p:cNvSpPr>
          <p:nvPr>
            <p:ph type="clipArt"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ítulo e diagrama ou 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SmartArt 2"/>
          <p:cNvSpPr>
            <a:spLocks noGrp="1"/>
          </p:cNvSpPr>
          <p:nvPr>
            <p:ph type="dgm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200" y="2953942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8200" y="2953942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50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65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18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8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16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58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50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51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9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6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ítulo, clip-art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lip-art 2"/>
          <p:cNvSpPr>
            <a:spLocks noGrp="1"/>
          </p:cNvSpPr>
          <p:nvPr>
            <p:ph type="clipArt"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alphaModFix amt="3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179388" y="141685"/>
            <a:ext cx="8856662" cy="4860131"/>
          </a:xfrm>
          <a:prstGeom prst="rect">
            <a:avLst/>
          </a:prstGeom>
          <a:noFill/>
          <a:ln w="38100" cmpd="dbl">
            <a:solidFill>
              <a:srgbClr val="00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6011863" y="66467"/>
            <a:ext cx="3168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pt-BR" sz="1600">
                <a:solidFill>
                  <a:srgbClr val="0000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ubyScriptBroad" pitchFamily="34" charset="0"/>
              </a:rPr>
              <a:t>mendeswa@globo.com</a:t>
            </a:r>
            <a:endParaRPr lang="pt-BR" sz="1600">
              <a:solidFill>
                <a:srgbClr val="0000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</p:txBody>
      </p:sp>
      <p:pic>
        <p:nvPicPr>
          <p:cNvPr id="15364" name="Picture 16" descr="Cabeçalho e Rodapé PPT"/>
          <p:cNvPicPr>
            <a:picLocks noChangeAspect="1" noChangeArrowheads="1" noCrop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 rot="10800000" flipH="1" flipV="1">
            <a:off x="7164389" y="4893469"/>
            <a:ext cx="1728787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A9AF9-5E1D-4CC0-8DAE-A5DBF1DE2562}" type="datetimeFigureOut">
              <a:rPr lang="pt-BR" smtClean="0"/>
              <a:pPr/>
              <a:t>13/09/2021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B74C-E81B-479B-B2C7-755AD462B00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3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7.xml"/><Relationship Id="rId4" Type="http://schemas.openxmlformats.org/officeDocument/2006/relationships/audio" Target="../media/media2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Relationship Id="rId4" Type="http://schemas.openxmlformats.org/officeDocument/2006/relationships/image" Target="http://www.animalpicturesarchive.com/Arch04/1140055440.jp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7.xml"/><Relationship Id="rId4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jpeg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10" Type="http://schemas.openxmlformats.org/officeDocument/2006/relationships/image" Target="../media/image84.jpeg"/><Relationship Id="rId4" Type="http://schemas.openxmlformats.org/officeDocument/2006/relationships/image" Target="../media/image78.jpeg"/><Relationship Id="rId9" Type="http://schemas.openxmlformats.org/officeDocument/2006/relationships/image" Target="../media/image8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6" name="Picture 26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524750" y="5367338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7" name="Picture 27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458200" y="5367338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755576" y="4155926"/>
            <a:ext cx="7406137" cy="756084"/>
          </a:xfrm>
          <a:prstGeom prst="rect">
            <a:avLst/>
          </a:prstGeom>
          <a:noFill/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Coordenação </a:t>
            </a:r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Estadual do Programa de Controle </a:t>
            </a:r>
            <a:r>
              <a:rPr lang="pt-BR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</a:t>
            </a:r>
            <a:r>
              <a:rPr lang="pt-BR" sz="1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Arboviroses</a:t>
            </a:r>
            <a:r>
              <a:rPr lang="pt-BR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Dengue</a:t>
            </a:r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Chikungunya</a:t>
            </a:r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  <a:r>
              <a:rPr lang="pt-BR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Zika</a:t>
            </a:r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Vírus</a:t>
            </a:r>
            <a:endParaRPr lang="pt-BR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4106"/>
                </p:tgtEl>
              </p:cMediaNode>
            </p:audio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4107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>
          <a:xfrm>
            <a:off x="251520" y="205978"/>
            <a:ext cx="4104456" cy="4633913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pt-BR" sz="24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fecundação se dá durante a postura e o desenvolvimento do embrião se completa em 48 horas em condições favoráveis. Uma vez completado o desenvolvimento embrionário, os ovos são capazes de resistir a longos períodos de dissecação, que podem prolongar-se por mais de um ano. Já foi observado a eclosão com até 450 dias quando  em contato com </a:t>
            </a:r>
            <a:r>
              <a:rPr lang="pt-BR" sz="2400" b="1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água </a:t>
            </a:r>
            <a:endParaRPr lang="pt-BR" sz="2400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576064"/>
            <a:ext cx="4312172" cy="3651870"/>
          </a:xfrm>
          <a:prstGeom prst="rect">
            <a:avLst/>
          </a:prstGeom>
          <a:effectLst/>
        </p:spPr>
      </p:pic>
      <p:sp>
        <p:nvSpPr>
          <p:cNvPr id="4" name="Elipse 3"/>
          <p:cNvSpPr/>
          <p:nvPr/>
        </p:nvSpPr>
        <p:spPr>
          <a:xfrm>
            <a:off x="4355976" y="576064"/>
            <a:ext cx="4608512" cy="437195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3478"/>
            <a:ext cx="8229600" cy="74533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dirty="0" smtClean="0">
                <a:solidFill>
                  <a:schemeClr val="accent3">
                    <a:lumMod val="50000"/>
                  </a:schemeClr>
                </a:solidFill>
                <a:latin typeface="Aharoni" pitchFamily="2" charset="-79"/>
                <a:cs typeface="Aharoni" pitchFamily="2" charset="-79"/>
              </a:rPr>
              <a:t>LARVA</a:t>
            </a:r>
          </a:p>
        </p:txBody>
      </p:sp>
      <p:pic>
        <p:nvPicPr>
          <p:cNvPr id="16387" name="Picture 1029" descr="FOTO LARVAS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92275" y="843559"/>
            <a:ext cx="5975350" cy="2754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1403350" y="3598069"/>
            <a:ext cx="662463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Aedes aegypti  </a:t>
            </a:r>
            <a:r>
              <a:rPr lang="pt-B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um inseto </a:t>
            </a: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holometábolos: a </a:t>
            </a:r>
            <a:r>
              <a:rPr lang="pt-B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larvária </a:t>
            </a: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</a:t>
            </a:r>
            <a:r>
              <a:rPr lang="pt-B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período </a:t>
            </a: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que passa </a:t>
            </a:r>
            <a:r>
              <a:rPr lang="pt-BR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maior parte do tempo </a:t>
            </a: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alimentando. </a:t>
            </a:r>
            <a:endParaRPr lang="pt-BR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163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396552" y="-164554"/>
            <a:ext cx="4462264" cy="910835"/>
          </a:xfrm>
        </p:spPr>
        <p:txBody>
          <a:bodyPr>
            <a:normAutofit/>
          </a:bodyPr>
          <a:lstStyle/>
          <a:p>
            <a:r>
              <a:rPr lang="pt-PT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Aedes </a:t>
            </a:r>
            <a:r>
              <a:rPr lang="pt-PT" sz="40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Aegypti </a:t>
            </a:r>
            <a:endParaRPr lang="pt-BR" sz="4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718248" y="267494"/>
            <a:ext cx="4462264" cy="91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b="1" dirty="0" smtClean="0">
                <a:solidFill>
                  <a:srgbClr val="3E4D1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(Ciclo Evolutivo)</a:t>
            </a:r>
            <a:endParaRPr lang="pt-BR" sz="4000" b="1" dirty="0">
              <a:solidFill>
                <a:srgbClr val="3E4D1F"/>
              </a:solidFill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-108520" y="627534"/>
            <a:ext cx="4826768" cy="23370"/>
          </a:xfrm>
          <a:prstGeom prst="line">
            <a:avLst/>
          </a:prstGeom>
          <a:ln w="57150">
            <a:solidFill>
              <a:srgbClr val="3E4D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4644008" y="987574"/>
            <a:ext cx="4608512" cy="0"/>
          </a:xfrm>
          <a:prstGeom prst="line">
            <a:avLst/>
          </a:prstGeom>
          <a:ln w="57150">
            <a:solidFill>
              <a:srgbClr val="3E4D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/>
          <p:cNvGrpSpPr/>
          <p:nvPr/>
        </p:nvGrpSpPr>
        <p:grpSpPr>
          <a:xfrm>
            <a:off x="755576" y="504056"/>
            <a:ext cx="7104229" cy="4587974"/>
            <a:chOff x="3872458" y="504056"/>
            <a:chExt cx="4567436" cy="4587974"/>
          </a:xfrm>
        </p:grpSpPr>
        <p:sp>
          <p:nvSpPr>
            <p:cNvPr id="14" name="Retângulo 13"/>
            <p:cNvSpPr/>
            <p:nvPr/>
          </p:nvSpPr>
          <p:spPr>
            <a:xfrm>
              <a:off x="3923928" y="2604694"/>
              <a:ext cx="4515966" cy="2487336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458" y="504056"/>
              <a:ext cx="4515966" cy="4515966"/>
            </a:xfrm>
            <a:prstGeom prst="rect">
              <a:avLst/>
            </a:prstGeom>
          </p:spPr>
        </p:pic>
      </p:grpSp>
      <p:cxnSp>
        <p:nvCxnSpPr>
          <p:cNvPr id="18" name="Conector de seta reta 17"/>
          <p:cNvCxnSpPr/>
          <p:nvPr/>
        </p:nvCxnSpPr>
        <p:spPr>
          <a:xfrm>
            <a:off x="1187624" y="2967794"/>
            <a:ext cx="0" cy="2520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942873" y="3147814"/>
            <a:ext cx="497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b="1" dirty="0" smtClean="0">
                <a:solidFill>
                  <a:srgbClr val="FF0000"/>
                </a:solidFill>
              </a:rPr>
              <a:t>OVO</a:t>
            </a:r>
            <a:endParaRPr lang="pt-BR" sz="1050" b="1" dirty="0">
              <a:solidFill>
                <a:srgbClr val="FF0000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508842" y="3147814"/>
            <a:ext cx="694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rgbClr val="FF0000"/>
                </a:solidFill>
              </a:rPr>
              <a:t>1º</a:t>
            </a:r>
          </a:p>
          <a:p>
            <a:r>
              <a:rPr lang="pt-BR" sz="1100" b="1" dirty="0" smtClean="0">
                <a:solidFill>
                  <a:srgbClr val="FF0000"/>
                </a:solidFill>
              </a:rPr>
              <a:t>Estágio</a:t>
            </a:r>
            <a:endParaRPr lang="pt-BR" sz="11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509427" y="3509015"/>
            <a:ext cx="694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2</a:t>
            </a:r>
            <a:r>
              <a:rPr lang="pt-BR" sz="1100" b="1" dirty="0" smtClean="0">
                <a:solidFill>
                  <a:srgbClr val="FF0000"/>
                </a:solidFill>
              </a:rPr>
              <a:t>º</a:t>
            </a:r>
          </a:p>
          <a:p>
            <a:r>
              <a:rPr lang="pt-BR" sz="1100" b="1" dirty="0" smtClean="0">
                <a:solidFill>
                  <a:srgbClr val="FF0000"/>
                </a:solidFill>
              </a:rPr>
              <a:t>Estágio</a:t>
            </a:r>
            <a:endParaRPr lang="pt-BR" sz="11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589547" y="3941063"/>
            <a:ext cx="694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 smtClean="0">
                <a:solidFill>
                  <a:srgbClr val="FF0000"/>
                </a:solidFill>
              </a:rPr>
              <a:t>3º</a:t>
            </a:r>
          </a:p>
          <a:p>
            <a:r>
              <a:rPr lang="pt-BR" sz="1100" b="1" dirty="0" smtClean="0">
                <a:solidFill>
                  <a:srgbClr val="FF0000"/>
                </a:solidFill>
              </a:rPr>
              <a:t>Estágio</a:t>
            </a:r>
            <a:endParaRPr lang="pt-BR" sz="1100" b="1" dirty="0">
              <a:solidFill>
                <a:srgbClr val="FF00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4957699" y="4373111"/>
            <a:ext cx="694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</a:rPr>
              <a:t>4</a:t>
            </a:r>
            <a:r>
              <a:rPr lang="pt-BR" sz="1100" b="1" dirty="0" smtClean="0">
                <a:solidFill>
                  <a:srgbClr val="FF0000"/>
                </a:solidFill>
              </a:rPr>
              <a:t>º</a:t>
            </a:r>
          </a:p>
          <a:p>
            <a:r>
              <a:rPr lang="pt-BR" sz="1100" b="1" dirty="0" smtClean="0">
                <a:solidFill>
                  <a:srgbClr val="FF0000"/>
                </a:solidFill>
              </a:rPr>
              <a:t>Estágio</a:t>
            </a:r>
            <a:endParaRPr lang="pt-BR" sz="1100" b="1" dirty="0">
              <a:solidFill>
                <a:srgbClr val="FF0000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877292" y="3579862"/>
            <a:ext cx="599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solidFill>
                  <a:srgbClr val="FF0000"/>
                </a:solidFill>
              </a:rPr>
              <a:t>PUPA</a:t>
            </a:r>
            <a:endParaRPr lang="pt-BR" sz="1200" b="1" dirty="0">
              <a:solidFill>
                <a:srgbClr val="FF0000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666590" y="1707654"/>
            <a:ext cx="143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solidFill>
                  <a:srgbClr val="FF0000"/>
                </a:solidFill>
              </a:rPr>
              <a:t>Mosquito  Adulto</a:t>
            </a:r>
            <a:endParaRPr lang="pt-BR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711200" y="4686300"/>
            <a:ext cx="1897063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pt-BR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51520" y="3795886"/>
            <a:ext cx="8640960" cy="10537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pt-BR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pupas não se alimentam. </a:t>
            </a:r>
            <a:endParaRPr lang="pt-BR" b="1" dirty="0" smtClean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0" hangingPunct="0"/>
            <a:r>
              <a:rPr lang="pt-BR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nesta </a:t>
            </a:r>
            <a:r>
              <a:rPr lang="pt-BR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que ocorre a metamorfose</a:t>
            </a:r>
          </a:p>
          <a:p>
            <a:pPr eaLnBrk="0" hangingPunct="0"/>
            <a:r>
              <a:rPr lang="pt-BR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</a:t>
            </a:r>
            <a:r>
              <a:rPr lang="pt-BR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adulto.</a:t>
            </a:r>
            <a:endParaRPr lang="pt-BR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412" name="Picture 5" descr="pupa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734497"/>
            <a:ext cx="5761038" cy="30254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3203576" y="303610"/>
            <a:ext cx="26638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 U P A</a:t>
            </a:r>
            <a:endParaRPr lang="pt-BR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5"/>
          <p:cNvSpPr txBox="1">
            <a:spLocks noChangeArrowheads="1"/>
          </p:cNvSpPr>
          <p:nvPr/>
        </p:nvSpPr>
        <p:spPr bwMode="auto">
          <a:xfrm>
            <a:off x="395289" y="3723878"/>
            <a:ext cx="482478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PT" sz="4400" b="1" dirty="0" smtClean="0">
                <a:solidFill>
                  <a:srgbClr val="3E4D1F"/>
                </a:solidFill>
                <a:latin typeface="Bauhaus 93" pitchFamily="82" charset="0"/>
              </a:rPr>
              <a:t>Mosquito  Adulto</a:t>
            </a:r>
            <a:endParaRPr lang="pt-BR" sz="4400" b="1" dirty="0">
              <a:solidFill>
                <a:srgbClr val="3E4D1F"/>
              </a:solidFill>
              <a:latin typeface="Bauhaus 93" pitchFamily="82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67297" y="3723878"/>
            <a:ext cx="482478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pt-PT" sz="4400" b="1" dirty="0" smtClean="0">
                <a:solidFill>
                  <a:srgbClr val="FFFF00"/>
                </a:solidFill>
                <a:latin typeface="Bauhaus 93" pitchFamily="82" charset="0"/>
              </a:rPr>
              <a:t>Mosquito  Adulto</a:t>
            </a:r>
            <a:endParaRPr lang="pt-BR" sz="4400" b="1" dirty="0">
              <a:solidFill>
                <a:srgbClr val="FFFF00"/>
              </a:solidFill>
              <a:latin typeface="Bauhaus 93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allAtOnce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squito2_proj_drgenilt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2086" t="3440" r="2504" b="3538"/>
          <a:stretch/>
        </p:blipFill>
        <p:spPr bwMode="auto">
          <a:xfrm>
            <a:off x="179512" y="1347614"/>
            <a:ext cx="4392488" cy="30965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http://www.animalpicturesarchive.com/Arch04/1140055440.jpg"/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4572000" y="1347614"/>
            <a:ext cx="4352926" cy="3024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tângulo 2"/>
          <p:cNvSpPr/>
          <p:nvPr/>
        </p:nvSpPr>
        <p:spPr>
          <a:xfrm>
            <a:off x="1003851" y="555526"/>
            <a:ext cx="2770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Aedes Aegypti</a:t>
            </a:r>
            <a:r>
              <a:rPr lang="pt-B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 </a:t>
            </a:r>
            <a:endParaRPr lang="pt-BR" sz="2800" dirty="0">
              <a:solidFill>
                <a:srgbClr val="FFFF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235005" y="555526"/>
            <a:ext cx="3098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Aedes </a:t>
            </a:r>
            <a:r>
              <a:rPr lang="pt-BR" sz="2800" i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Albopictus</a:t>
            </a:r>
            <a:endParaRPr lang="pt-BR" sz="2800" dirty="0">
              <a:solidFill>
                <a:srgbClr val="FFFF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43608" y="555526"/>
            <a:ext cx="27703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Aedes Aegypti</a:t>
            </a:r>
            <a:r>
              <a:rPr lang="pt-BR" sz="28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 </a:t>
            </a:r>
            <a:endParaRPr lang="pt-BR" sz="2800" dirty="0">
              <a:solidFill>
                <a:srgbClr val="0080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292080" y="536362"/>
            <a:ext cx="3098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Aedes </a:t>
            </a:r>
            <a:r>
              <a:rPr lang="pt-BR" sz="2800" i="1" dirty="0" err="1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Albopictus</a:t>
            </a:r>
            <a:endParaRPr lang="pt-BR" sz="2800" dirty="0">
              <a:solidFill>
                <a:srgbClr val="008000"/>
              </a:solidFill>
              <a:latin typeface="Aharoni" pitchFamily="2" charset="-79"/>
              <a:cs typeface="Aharoni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57200" y="160718"/>
            <a:ext cx="8363272" cy="10428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pt-BR" sz="2800" b="1" dirty="0" err="1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Posiçao</a:t>
            </a:r>
            <a:r>
              <a:rPr lang="pt-BR" sz="2800" b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 da  larva  do </a:t>
            </a:r>
            <a:r>
              <a:rPr lang="pt-PT" sz="2400" b="1" i="1" dirty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A</a:t>
            </a:r>
            <a:r>
              <a:rPr lang="pt-PT" sz="2400" b="1" i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edes  </a:t>
            </a:r>
            <a:r>
              <a:rPr lang="pt-PT" sz="2400" b="1" i="1" dirty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A</a:t>
            </a:r>
            <a:r>
              <a:rPr lang="pt-PT" sz="2400" b="1" i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egypti</a:t>
            </a:r>
            <a:r>
              <a:rPr lang="pt-BR" sz="2400" b="1" i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  </a:t>
            </a:r>
            <a:r>
              <a:rPr lang="pt-BR" sz="2800" b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respirando na superfície da água </a:t>
            </a:r>
            <a:r>
              <a:rPr lang="pt-BR" sz="2400" b="1" i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                                                         </a:t>
            </a:r>
            <a:endParaRPr lang="pt-BR" sz="2800" b="1" dirty="0" smtClean="0">
              <a:solidFill>
                <a:srgbClr val="0080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7" name="Picture 9" descr="aedes_aegypti_larva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275606"/>
            <a:ext cx="5688632" cy="34506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23479"/>
            <a:ext cx="8964488" cy="11351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b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 Posição da pupa respirando</a:t>
            </a:r>
          </a:p>
          <a:p>
            <a:pPr marL="0" indent="0" algn="ctr">
              <a:buNone/>
            </a:pPr>
            <a:r>
              <a:rPr lang="pt-BR" sz="2800" b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 na superfície da água</a:t>
            </a:r>
          </a:p>
          <a:p>
            <a:pPr algn="ctr">
              <a:buNone/>
            </a:pPr>
            <a:r>
              <a:rPr lang="pt-BR" sz="2800" b="1" i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        </a:t>
            </a:r>
            <a:r>
              <a:rPr lang="pt-BR" sz="2400" b="1" i="1" dirty="0" smtClean="0">
                <a:solidFill>
                  <a:srgbClr val="008000"/>
                </a:solidFill>
                <a:latin typeface="Aharoni" pitchFamily="2" charset="-79"/>
                <a:cs typeface="Aharoni" pitchFamily="2" charset="-79"/>
              </a:rPr>
              <a:t>                 </a:t>
            </a:r>
            <a:endParaRPr lang="pt-BR" sz="2400" b="1" dirty="0">
              <a:solidFill>
                <a:srgbClr val="0080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" name="Picture 7" descr="aedes_notoscriptus_pup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02615"/>
            <a:ext cx="5688632" cy="2753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osquito3_proj_drgenilt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1178709"/>
            <a:ext cx="3857652" cy="3536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mosquito1_proj_drgenilt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78709"/>
            <a:ext cx="4286280" cy="3536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ângulo 3"/>
          <p:cNvSpPr/>
          <p:nvPr/>
        </p:nvSpPr>
        <p:spPr>
          <a:xfrm>
            <a:off x="323528" y="267494"/>
            <a:ext cx="8501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F</a:t>
            </a:r>
            <a:r>
              <a:rPr lang="pt-BR" sz="280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haroni" pitchFamily="2" charset="-79"/>
                <a:cs typeface="Aharoni" pitchFamily="2" charset="-79"/>
              </a:rPr>
              <a:t>ases de larva para pupas  e pupa para adulto</a:t>
            </a:r>
            <a:endParaRPr lang="pt-BR" sz="2400" dirty="0">
              <a:solidFill>
                <a:srgbClr val="008000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Seta em curva para cima 4"/>
          <p:cNvSpPr/>
          <p:nvPr/>
        </p:nvSpPr>
        <p:spPr>
          <a:xfrm>
            <a:off x="3131840" y="4155926"/>
            <a:ext cx="2520280" cy="720080"/>
          </a:xfrm>
          <a:prstGeom prst="curvedUpArrow">
            <a:avLst/>
          </a:prstGeom>
          <a:solidFill>
            <a:srgbClr val="FFFF00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9682" y="1094667"/>
            <a:ext cx="3786809" cy="3996829"/>
            <a:chOff x="338" y="1056"/>
            <a:chExt cx="2584" cy="2855"/>
          </a:xfrm>
        </p:grpSpPr>
        <p:graphicFrame>
          <p:nvGraphicFramePr>
            <p:cNvPr id="3" name="Object 4"/>
            <p:cNvGraphicFramePr>
              <a:graphicFrameLocks noChangeAspect="1"/>
            </p:cNvGraphicFramePr>
            <p:nvPr/>
          </p:nvGraphicFramePr>
          <p:xfrm>
            <a:off x="436" y="1326"/>
            <a:ext cx="2472" cy="1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4" name="Foto do Photo Editor" r:id="rId3" imgW="3924848" imgH="3134162" progId="">
                    <p:embed/>
                  </p:oleObj>
                </mc:Choice>
                <mc:Fallback>
                  <p:oleObj name="Foto do Photo Editor" r:id="rId3" imgW="3924848" imgH="3134162" progId="">
                    <p:embed/>
                    <p:pic>
                      <p:nvPicPr>
                        <p:cNvPr id="0" name="Picture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1326"/>
                          <a:ext cx="2472" cy="19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1123" y="1056"/>
              <a:ext cx="962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000" b="1" dirty="0" err="1" smtClean="0">
                  <a:solidFill>
                    <a:srgbClr val="FF0000"/>
                  </a:solidFill>
                  <a:effectLst/>
                </a:rPr>
                <a:t>ovitrampa</a:t>
              </a:r>
              <a:endParaRPr lang="pt-BR" sz="2000" b="1" dirty="0"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338" y="3133"/>
              <a:ext cx="2584" cy="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lang="pt-BR" sz="2400" b="1" dirty="0" smtClean="0">
                  <a:solidFill>
                    <a:srgbClr val="FF0000"/>
                  </a:solidFill>
                  <a:effectLst/>
                </a:rPr>
                <a:t>Depósito </a:t>
              </a:r>
              <a:r>
                <a:rPr lang="pt-BR" sz="2400" b="1" dirty="0">
                  <a:solidFill>
                    <a:srgbClr val="FF0000"/>
                  </a:solidFill>
                  <a:effectLst/>
                </a:rPr>
                <a:t>de plástico preto com capacidade para </a:t>
              </a:r>
              <a:r>
                <a:rPr lang="pt-BR" sz="2400" b="1" dirty="0" smtClean="0">
                  <a:solidFill>
                    <a:srgbClr val="FF0000"/>
                  </a:solidFill>
                  <a:effectLst/>
                </a:rPr>
                <a:t>500ml</a:t>
              </a:r>
              <a:endParaRPr lang="pt-BR" sz="2400" b="1" dirty="0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4857753" y="1219080"/>
            <a:ext cx="4286248" cy="3800942"/>
            <a:chOff x="3600" y="1130"/>
            <a:chExt cx="2592" cy="2964"/>
          </a:xfrm>
        </p:grpSpPr>
        <p:graphicFrame>
          <p:nvGraphicFramePr>
            <p:cNvPr id="8" name="Object 9"/>
            <p:cNvGraphicFramePr>
              <a:graphicFrameLocks noChangeAspect="1"/>
            </p:cNvGraphicFramePr>
            <p:nvPr/>
          </p:nvGraphicFramePr>
          <p:xfrm>
            <a:off x="4128" y="1446"/>
            <a:ext cx="1602" cy="20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95" name="Foto do Photo Editor" r:id="rId5" imgW="8609524" imgH="11057143" progId="">
                    <p:embed/>
                  </p:oleObj>
                </mc:Choice>
                <mc:Fallback>
                  <p:oleObj name="Foto do Photo Editor" r:id="rId5" imgW="8609524" imgH="11057143" progId="">
                    <p:embed/>
                    <p:pic>
                      <p:nvPicPr>
                        <p:cNvPr id="0" name="Picture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446"/>
                          <a:ext cx="1602" cy="20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4484" y="1130"/>
              <a:ext cx="946" cy="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2000" b="1" dirty="0" err="1" smtClean="0">
                  <a:solidFill>
                    <a:srgbClr val="FF0000"/>
                  </a:solidFill>
                  <a:effectLst/>
                </a:rPr>
                <a:t>larvitrampa</a:t>
              </a:r>
              <a:endParaRPr lang="pt-BR" sz="2000" b="1" dirty="0"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3600" y="3504"/>
              <a:ext cx="2592" cy="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</a:pPr>
              <a:r>
                <a:rPr lang="pt-BR" sz="2400" b="1" dirty="0" smtClean="0">
                  <a:solidFill>
                    <a:srgbClr val="FF0000"/>
                  </a:solidFill>
                  <a:effectLst/>
                </a:rPr>
                <a:t>Depósitos </a:t>
              </a:r>
              <a:r>
                <a:rPr lang="pt-BR" sz="2400" b="1" dirty="0">
                  <a:solidFill>
                    <a:srgbClr val="FF0000"/>
                  </a:solidFill>
                  <a:effectLst/>
                </a:rPr>
                <a:t>geralmente feitos de barro ou de pneus</a:t>
              </a:r>
            </a:p>
          </p:txBody>
        </p:sp>
      </p:grpSp>
      <p:sp>
        <p:nvSpPr>
          <p:cNvPr id="12" name="Retângulo 11"/>
          <p:cNvSpPr/>
          <p:nvPr/>
        </p:nvSpPr>
        <p:spPr>
          <a:xfrm>
            <a:off x="611560" y="84569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 b="1" u="sng" dirty="0" smtClean="0">
                <a:solidFill>
                  <a:srgbClr val="008000"/>
                </a:solidFill>
                <a:latin typeface="Arial Black" pitchFamily="34" charset="0"/>
                <a:cs typeface="Aharoni" pitchFamily="2" charset="-79"/>
              </a:rPr>
              <a:t>VIGILÂNCIA ENTOMOLÓGICA</a:t>
            </a:r>
          </a:p>
          <a:p>
            <a:pPr>
              <a:spcBef>
                <a:spcPct val="50000"/>
              </a:spcBef>
            </a:pPr>
            <a:r>
              <a:rPr lang="pt-BR" sz="2400" b="1" dirty="0" smtClean="0">
                <a:solidFill>
                  <a:srgbClr val="008000"/>
                </a:solidFill>
                <a:latin typeface="Arial Black" pitchFamily="34" charset="0"/>
                <a:cs typeface="Aharoni" pitchFamily="2" charset="-79"/>
              </a:rPr>
              <a:t>Armadilhas para Ovos </a:t>
            </a:r>
            <a:r>
              <a:rPr lang="pt-BR" sz="2400" b="1" dirty="0">
                <a:solidFill>
                  <a:srgbClr val="008000"/>
                </a:solidFill>
                <a:latin typeface="Arial Black" pitchFamily="34" charset="0"/>
                <a:cs typeface="Aharoni" pitchFamily="2" charset="-79"/>
              </a:rPr>
              <a:t>e</a:t>
            </a:r>
            <a:r>
              <a:rPr lang="pt-BR" sz="2400" b="1" dirty="0" smtClean="0">
                <a:solidFill>
                  <a:srgbClr val="008000"/>
                </a:solidFill>
                <a:latin typeface="Arial Black" pitchFamily="34" charset="0"/>
                <a:cs typeface="Aharoni" pitchFamily="2" charset="-79"/>
              </a:rPr>
              <a:t> Larvas</a:t>
            </a:r>
            <a:endParaRPr lang="pt-BR" sz="2400" b="1" dirty="0">
              <a:solidFill>
                <a:srgbClr val="008000"/>
              </a:solidFill>
              <a:latin typeface="Arial Black" pitchFamily="34" charset="0"/>
              <a:cs typeface="Aharoni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6" name="Picture 26">
            <a:hlinkClick r:id="" action="ppaction://media"/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524750" y="5367338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7" name="Picture 27">
            <a:hlinkClick r:id="" action="ppaction://media"/>
          </p:cNvPr>
          <p:cNvPicPr>
            <a:picLocks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458200" y="5367338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827584" y="141481"/>
            <a:ext cx="727280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  <a:defRPr/>
            </a:pPr>
            <a:r>
              <a:rPr lang="pt-PT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itchFamily="18" charset="0"/>
              </a:rPr>
              <a:t>NOÇÕES BÁSICAS DE </a:t>
            </a:r>
            <a:r>
              <a:rPr lang="pt-PT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itchFamily="18" charset="0"/>
              </a:rPr>
              <a:t>ENTOMOLOGIA , DENGUE, CHIKUNGUNYA E ZIKA VÍRUS</a:t>
            </a:r>
            <a:endParaRPr lang="pt-PT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11560" y="3378354"/>
            <a:ext cx="7846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Aedes Aegypti:</a:t>
            </a:r>
          </a:p>
          <a:p>
            <a:r>
              <a:rPr lang="pt-BR" sz="32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Transmissor da Febre Amarela</a:t>
            </a:r>
          </a:p>
          <a:p>
            <a:r>
              <a:rPr lang="pt-BR" sz="32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Dengue, </a:t>
            </a:r>
            <a:r>
              <a:rPr lang="pt-BR" sz="3200" b="1" dirty="0" err="1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Chikungunya</a:t>
            </a:r>
            <a:r>
              <a:rPr lang="pt-BR" sz="32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BR" sz="3200" b="1" dirty="0" err="1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Zika</a:t>
            </a:r>
            <a:r>
              <a:rPr lang="pt-BR" sz="32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Vírus</a:t>
            </a:r>
            <a:endParaRPr lang="pt-BR" sz="32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11560" y="3450362"/>
            <a:ext cx="7846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Aedes Aegypti:</a:t>
            </a:r>
          </a:p>
          <a:p>
            <a:r>
              <a:rPr lang="pt-BR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Transmissor da Febre Amarela</a:t>
            </a:r>
          </a:p>
          <a:p>
            <a:r>
              <a:rPr lang="pt-BR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Dengue, </a:t>
            </a:r>
            <a:r>
              <a:rPr lang="pt-BR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Chikungunya</a:t>
            </a:r>
            <a:r>
              <a:rPr lang="pt-BR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BR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Zika</a:t>
            </a:r>
            <a:r>
              <a:rPr lang="pt-BR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Vírus</a:t>
            </a:r>
            <a:endParaRPr lang="pt-BR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08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2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4106"/>
                </p:tgtEl>
              </p:cMediaNode>
            </p:audio>
            <p:audi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4107"/>
                </p:tgtEl>
              </p:cMediaNode>
            </p:audio>
          </p:childTnLst>
        </p:cTn>
      </p:par>
    </p:tnLst>
    <p:bldLst>
      <p:bldP spid="2" grpId="0"/>
      <p:bldP spid="4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pt-BR" sz="36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condicionamento das larvas em </a:t>
            </a:r>
            <a:r>
              <a:rPr lang="pt-BR" sz="3600" b="1" dirty="0" err="1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tubitos</a:t>
            </a:r>
            <a:endParaRPr lang="pt-BR" sz="36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58" y="951569"/>
            <a:ext cx="5761062" cy="3834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 descr="https://www.vectorbase.org/sites/default/files/ftp/c_quinquefasciatus.png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650"/>
          </a:p>
        </p:txBody>
      </p:sp>
      <p:sp>
        <p:nvSpPr>
          <p:cNvPr id="3" name="AutoShape 8" descr="https://www.vectorbase.org/sites/default/files/ftp/c_quinquefasciatus.png"/>
          <p:cNvSpPr>
            <a:spLocks noChangeAspect="1" noChangeArrowheads="1"/>
          </p:cNvSpPr>
          <p:nvPr/>
        </p:nvSpPr>
        <p:spPr bwMode="auto">
          <a:xfrm>
            <a:off x="1373981" y="59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650"/>
          </a:p>
        </p:txBody>
      </p:sp>
      <p:sp>
        <p:nvSpPr>
          <p:cNvPr id="5" name="AutoShape 10" descr="https://www.vectorbase.org/sites/default/files/ftp/c_quinquefasciatus.png"/>
          <p:cNvSpPr>
            <a:spLocks noChangeAspect="1" noChangeArrowheads="1"/>
          </p:cNvSpPr>
          <p:nvPr/>
        </p:nvSpPr>
        <p:spPr bwMode="auto">
          <a:xfrm>
            <a:off x="1488281" y="1202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650"/>
          </a:p>
        </p:txBody>
      </p:sp>
      <p:sp>
        <p:nvSpPr>
          <p:cNvPr id="7" name="AutoShape 14" descr="https://www.vectorbase.org/sites/default/files/ftp/c_quinquefasciatus.png"/>
          <p:cNvSpPr>
            <a:spLocks noChangeAspect="1" noChangeArrowheads="1"/>
          </p:cNvSpPr>
          <p:nvPr/>
        </p:nvSpPr>
        <p:spPr bwMode="auto">
          <a:xfrm>
            <a:off x="1602581" y="23455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650"/>
          </a:p>
        </p:txBody>
      </p:sp>
      <p:sp>
        <p:nvSpPr>
          <p:cNvPr id="8" name="AutoShape 16" descr="https://www.vectorbase.org/sites/default/files/ftp/c_quinquefasciatus.png"/>
          <p:cNvSpPr>
            <a:spLocks noChangeAspect="1" noChangeArrowheads="1"/>
          </p:cNvSpPr>
          <p:nvPr/>
        </p:nvSpPr>
        <p:spPr bwMode="auto">
          <a:xfrm>
            <a:off x="1259681" y="-1863328"/>
            <a:ext cx="568642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pt-BR" sz="1650"/>
          </a:p>
        </p:txBody>
      </p:sp>
      <p:pic>
        <p:nvPicPr>
          <p:cNvPr id="7186" name="Picture 18" descr="http://www.clinmedres.org/content/1/1/F1.medi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67" y="535767"/>
            <a:ext cx="3021701" cy="20997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sesma\AppData\Local\Temp\16280875770_25699c2b67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91" y="2775275"/>
            <a:ext cx="3262145" cy="21912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410869" y="4179105"/>
            <a:ext cx="31075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u="sng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Sabethes</a:t>
            </a:r>
            <a:endParaRPr lang="pt-BR" sz="1500" b="1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algn="ctr"/>
            <a:r>
              <a:rPr lang="pt-BR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Transmissor da Febre Amarela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518025" y="1821651"/>
            <a:ext cx="2839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u="sng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Culex</a:t>
            </a:r>
            <a:endParaRPr lang="pt-BR" sz="1500" b="1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algn="ctr"/>
            <a:r>
              <a:rPr lang="pt-BR" sz="16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Transmissor da </a:t>
            </a:r>
            <a:r>
              <a:rPr lang="pt-BR" sz="165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filariose</a:t>
            </a:r>
            <a:r>
              <a:rPr lang="pt-BR" sz="16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465766" y="26425"/>
            <a:ext cx="3564396" cy="646331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Diferença  entre  alguns mosquitos</a:t>
            </a:r>
          </a:p>
        </p:txBody>
      </p:sp>
      <p:pic>
        <p:nvPicPr>
          <p:cNvPr id="18" name="Picture 2" descr="http://entnemdept.ufl.edu/creatures/aquatic/aedes_albopictus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86314" y="535768"/>
            <a:ext cx="2786082" cy="21640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www.vectorbase.org/sites/default/files/ftp/a_aegypti_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16" y="2893221"/>
            <a:ext cx="2929658" cy="20547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 19"/>
          <p:cNvSpPr/>
          <p:nvPr/>
        </p:nvSpPr>
        <p:spPr>
          <a:xfrm>
            <a:off x="4786314" y="4183128"/>
            <a:ext cx="2786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5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Aedes</a:t>
            </a:r>
            <a:r>
              <a:rPr lang="pt-BR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5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aegypti</a:t>
            </a:r>
            <a:endParaRPr lang="pt-BR" sz="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16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Transmissor da Dengue, </a:t>
            </a:r>
            <a:r>
              <a:rPr lang="pt-BR" sz="16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Chikungunya</a:t>
            </a:r>
            <a:r>
              <a:rPr lang="pt-BR" sz="16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pt-BR" sz="16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Zika</a:t>
            </a:r>
            <a:r>
              <a:rPr lang="pt-BR" sz="16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Vírus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4893472" y="1821651"/>
            <a:ext cx="2571768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5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Aedes</a:t>
            </a:r>
            <a:r>
              <a:rPr lang="pt-BR" sz="15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5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albopIctus</a:t>
            </a:r>
            <a:endParaRPr lang="pt-BR" sz="15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t-BR" sz="16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Transmissor da </a:t>
            </a:r>
            <a:r>
              <a:rPr lang="pt-BR" sz="165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Chikungunya</a:t>
            </a:r>
            <a:r>
              <a:rPr lang="pt-BR" sz="16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apenas no continente africano</a:t>
            </a:r>
          </a:p>
        </p:txBody>
      </p:sp>
    </p:spTree>
    <p:extLst>
      <p:ext uri="{BB962C8B-B14F-4D97-AF65-F5344CB8AC3E}">
        <p14:creationId xmlns:p14="http://schemas.microsoft.com/office/powerpoint/2010/main" val="409746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0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biomedicinamalaria.files.wordpress.com/2014/05/cap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47" y="803659"/>
            <a:ext cx="3026047" cy="20336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http://www.planetainvertebrados.com.br/imagens_especies/textos/img_20130513_xum0unx4ssj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4" y="2741764"/>
            <a:ext cx="2953506" cy="21874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571604" y="1982387"/>
            <a:ext cx="2839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Anofelino</a:t>
            </a:r>
          </a:p>
          <a:p>
            <a:pPr algn="ctr"/>
            <a:r>
              <a:rPr lang="pt-BR" sz="16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Transmissor da Malária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893471" y="4071948"/>
            <a:ext cx="278608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Haemagogus</a:t>
            </a:r>
            <a:endParaRPr lang="pt-BR" sz="165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  <a:p>
            <a:pPr algn="ctr"/>
            <a:r>
              <a:rPr lang="pt-BR" sz="16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Transmissor da Febre Amarela Silvestre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2357754" y="26425"/>
            <a:ext cx="3941582" cy="7386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1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Diferença entre alguns mosquitos</a:t>
            </a:r>
          </a:p>
        </p:txBody>
      </p:sp>
    </p:spTree>
    <p:extLst>
      <p:ext uri="{BB962C8B-B14F-4D97-AF65-F5344CB8AC3E}">
        <p14:creationId xmlns:p14="http://schemas.microsoft.com/office/powerpoint/2010/main" val="311408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478446" y="339502"/>
            <a:ext cx="6264696" cy="85408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das principais dificuldades no controle da população do </a:t>
            </a:r>
            <a:r>
              <a:rPr lang="pt-BR" sz="165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aegypti</a:t>
            </a:r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a grande resistência de seus ovos ao ressecamento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478446" y="1179498"/>
            <a:ext cx="6264696" cy="6001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INPA estuda controle do </a:t>
            </a:r>
            <a:r>
              <a:rPr lang="pt-BR" sz="165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aegypti </a:t>
            </a:r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 larva do mosquito elefante </a:t>
            </a:r>
            <a:r>
              <a:rPr lang="pt-BR" sz="165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Toxorhynchites</a:t>
            </a:r>
            <a:r>
              <a:rPr lang="pt-BR" sz="165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h. </a:t>
            </a:r>
            <a:r>
              <a:rPr lang="pt-BR" sz="165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haemorrhoidalis</a:t>
            </a:r>
            <a:endParaRPr lang="pt-BR" sz="16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upo 8"/>
          <p:cNvGrpSpPr/>
          <p:nvPr/>
        </p:nvGrpSpPr>
        <p:grpSpPr>
          <a:xfrm>
            <a:off x="1439653" y="1653649"/>
            <a:ext cx="3603683" cy="2562787"/>
            <a:chOff x="611560" y="2112871"/>
            <a:chExt cx="3971000" cy="2121719"/>
          </a:xfrm>
        </p:grpSpPr>
        <p:pic>
          <p:nvPicPr>
            <p:cNvPr id="5" name="Imagem 4" descr="http://portalamazonia.com/fileadmin/user_upload/Larva2LetepInpa.jp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112871"/>
              <a:ext cx="3242052" cy="15841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Retângulo 6"/>
            <p:cNvSpPr/>
            <p:nvPr/>
          </p:nvSpPr>
          <p:spPr>
            <a:xfrm>
              <a:off x="833383" y="3737717"/>
              <a:ext cx="3749177" cy="496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1650" b="1" i="1" dirty="0" err="1"/>
                <a:t>Toxorhynchites</a:t>
              </a:r>
              <a:r>
                <a:rPr lang="pt-BR" sz="1650" b="1" i="1" dirty="0"/>
                <a:t> h. </a:t>
              </a:r>
              <a:r>
                <a:rPr lang="pt-BR" sz="1650" b="1" i="1" dirty="0" err="1"/>
                <a:t>haemorrhoidalis</a:t>
              </a:r>
              <a:endParaRPr lang="pt-BR" sz="1650" b="1" dirty="0"/>
            </a:p>
          </p:txBody>
        </p:sp>
      </p:grpSp>
      <p:pic>
        <p:nvPicPr>
          <p:cNvPr id="2050" name="Picture 2" descr="http://www.diptera.info/forum/attachments/ati-340-culicida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64137" y="1189589"/>
            <a:ext cx="1909379" cy="28790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5462336" y="3698907"/>
            <a:ext cx="171298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50" b="1" i="1" dirty="0"/>
              <a:t>T. h. </a:t>
            </a:r>
            <a:r>
              <a:rPr lang="pt-BR" sz="1650" b="1" i="1" dirty="0" err="1"/>
              <a:t>haemorrhoidalis</a:t>
            </a:r>
            <a:endParaRPr lang="pt-BR" sz="1650" b="1" dirty="0"/>
          </a:p>
        </p:txBody>
      </p:sp>
      <p:pic>
        <p:nvPicPr>
          <p:cNvPr id="2052" name="Picture 4" descr="Uso de peixes em reservatórios de água é visto com ressalvas pelo Ministério da Saúde e é controverso entre pesquisado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1" y="-21595557"/>
            <a:ext cx="3286125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o de peixes em reservatórios de água é visto com ressalvas pelo Ministério da Saúde e é controverso entre pesquisado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81" y="-34467404"/>
            <a:ext cx="3286125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1413458" y="4301248"/>
            <a:ext cx="6264696" cy="85408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larva do mosquito elefante é capaz de ingerir, durante o período larval (uma média de seis dias) aproximadamente 120 larvas do </a:t>
            </a:r>
            <a:r>
              <a:rPr lang="pt-BR" sz="165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aegypti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044018" y="-20538"/>
            <a:ext cx="4480715" cy="415498"/>
          </a:xfrm>
          <a:prstGeom prst="rect">
            <a:avLst/>
          </a:prstGeom>
          <a:ln w="571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pt-BR" sz="21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Controle Biológico                         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7370719" y="4914575"/>
            <a:ext cx="667258" cy="6001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pt-BR" sz="1650" b="1" dirty="0"/>
              <a:t>Fiocruz</a:t>
            </a:r>
          </a:p>
        </p:txBody>
      </p:sp>
    </p:spTree>
    <p:extLst>
      <p:ext uri="{BB962C8B-B14F-4D97-AF65-F5344CB8AC3E}">
        <p14:creationId xmlns:p14="http://schemas.microsoft.com/office/powerpoint/2010/main" val="6491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/>
      <p:bldP spid="16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55372" y="87474"/>
            <a:ext cx="6264696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400" b="1" u="sng" dirty="0">
                <a:solidFill>
                  <a:srgbClr val="FF0000"/>
                </a:solidFill>
              </a:rPr>
              <a:t>Cerca de 250 espécies de peixes possuem potencial predador para a utilização como controle biológico de larvas de mosquitos. </a:t>
            </a:r>
          </a:p>
        </p:txBody>
      </p:sp>
      <p:sp>
        <p:nvSpPr>
          <p:cNvPr id="6" name="Retângulo 5"/>
          <p:cNvSpPr/>
          <p:nvPr/>
        </p:nvSpPr>
        <p:spPr>
          <a:xfrm>
            <a:off x="1464447" y="1113588"/>
            <a:ext cx="6273012" cy="52322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400" b="1" u="sng" dirty="0">
                <a:solidFill>
                  <a:srgbClr val="FF0000"/>
                </a:solidFill>
              </a:rPr>
              <a:t>Cidade de Pernambuco controla </a:t>
            </a:r>
            <a:r>
              <a:rPr lang="pt-BR" sz="1400" b="1" i="1" u="sng" dirty="0">
                <a:solidFill>
                  <a:srgbClr val="FF0000"/>
                </a:solidFill>
              </a:rPr>
              <a:t>A. aegypti </a:t>
            </a:r>
            <a:r>
              <a:rPr lang="pt-BR" sz="1400" b="1" u="sng" dirty="0">
                <a:solidFill>
                  <a:srgbClr val="FF0000"/>
                </a:solidFill>
              </a:rPr>
              <a:t>com peixes, a piaba se alimenta dos ovos e impede que virem novos mosquitos </a:t>
            </a:r>
          </a:p>
        </p:txBody>
      </p:sp>
      <p:pic>
        <p:nvPicPr>
          <p:cNvPr id="7" name="Picture 2" descr="http://aquabr.com.br/www/site/imagens/uploads/piaba-pint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53" y="1768073"/>
            <a:ext cx="4027727" cy="12217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230284" y="698384"/>
            <a:ext cx="4670405" cy="307777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400" b="1" u="sng" dirty="0">
                <a:solidFill>
                  <a:srgbClr val="FF0000"/>
                </a:solidFill>
              </a:rPr>
              <a:t>O Barrigudinho pode comer 100 larvas a cada dia</a:t>
            </a:r>
          </a:p>
        </p:txBody>
      </p:sp>
      <p:sp>
        <p:nvSpPr>
          <p:cNvPr id="8" name="Retângulo 7"/>
          <p:cNvSpPr/>
          <p:nvPr/>
        </p:nvSpPr>
        <p:spPr>
          <a:xfrm>
            <a:off x="3440172" y="3357568"/>
            <a:ext cx="4372188" cy="600164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r>
              <a:rPr lang="pt-BR" sz="1650" b="1" u="sng" dirty="0">
                <a:solidFill>
                  <a:srgbClr val="FF0000"/>
                </a:solidFill>
              </a:rPr>
              <a:t>Mosquitos geneticamente modificados </a:t>
            </a:r>
          </a:p>
          <a:p>
            <a:r>
              <a:rPr lang="pt-BR" sz="1650" b="1" u="sng" dirty="0">
                <a:solidFill>
                  <a:srgbClr val="FF0000"/>
                </a:solidFill>
              </a:rPr>
              <a:t>Mosquitos com bactéria </a:t>
            </a:r>
            <a:r>
              <a:rPr lang="pt-BR" sz="1650" b="1" i="1" u="sng" dirty="0" err="1">
                <a:solidFill>
                  <a:srgbClr val="FF0000"/>
                </a:solidFill>
              </a:rPr>
              <a:t>Wolbachia</a:t>
            </a:r>
            <a:r>
              <a:rPr lang="pt-BR" sz="1650" b="1" u="sng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Imagem 10" descr="Fiocruz vai soltar Aedes aegypti com bactéria que impede que mosquito transmita dengue (Foto: Gutemberg Brito/Fiocruz/Divulgação)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03" y="3668706"/>
            <a:ext cx="1890210" cy="1404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3384627" y="4071948"/>
            <a:ext cx="4352832" cy="85408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b="1" u="sng" dirty="0">
                <a:solidFill>
                  <a:srgbClr val="FF0000"/>
                </a:solidFill>
              </a:rPr>
              <a:t>Fiocruz trabalha em </a:t>
            </a:r>
            <a:r>
              <a:rPr lang="pt-BR" sz="1650" b="1" i="1" u="sng" dirty="0">
                <a:solidFill>
                  <a:srgbClr val="FF0000"/>
                </a:solidFill>
              </a:rPr>
              <a:t>A. aegypti </a:t>
            </a:r>
            <a:r>
              <a:rPr lang="pt-BR" sz="1650" b="1" u="sng" dirty="0">
                <a:solidFill>
                  <a:srgbClr val="FF0000"/>
                </a:solidFill>
              </a:rPr>
              <a:t>com bactéria que impede que mosquito transmita dengue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370719" y="4914575"/>
            <a:ext cx="667258" cy="6001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pt-BR" sz="1650" b="1" dirty="0"/>
              <a:t>Fiocruz</a:t>
            </a:r>
          </a:p>
        </p:txBody>
      </p:sp>
    </p:spTree>
    <p:extLst>
      <p:ext uri="{BB962C8B-B14F-4D97-AF65-F5344CB8AC3E}">
        <p14:creationId xmlns:p14="http://schemas.microsoft.com/office/powerpoint/2010/main" val="203739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115616" y="1779662"/>
            <a:ext cx="66881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pt-BR" altLang="pt-BR" sz="36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Depósitos </a:t>
            </a:r>
            <a:r>
              <a:rPr lang="pt-BR" altLang="pt-BR" sz="36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preferenciais </a:t>
            </a:r>
          </a:p>
          <a:p>
            <a:pPr algn="ctr">
              <a:defRPr/>
            </a:pPr>
            <a:r>
              <a:rPr lang="pt-BR" altLang="pt-BR" sz="36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pt-BR" altLang="pt-BR" sz="36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possíveis criadouros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187624" y="1779662"/>
            <a:ext cx="66881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pt-BR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Depósitos </a:t>
            </a:r>
            <a:r>
              <a:rPr lang="pt-BR" altLang="pt-B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preferenciais </a:t>
            </a:r>
          </a:p>
          <a:p>
            <a:pPr algn="ctr">
              <a:defRPr/>
            </a:pPr>
            <a:r>
              <a:rPr lang="pt-BR" altLang="pt-BR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pt-BR" altLang="pt-BR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possíveis criadouros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2994018"/>
            <a:ext cx="2997121" cy="1837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917625"/>
            <a:ext cx="1700976" cy="924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" y="2994018"/>
            <a:ext cx="2617719" cy="1837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214" y="195486"/>
            <a:ext cx="2495059" cy="1525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62" y="2977755"/>
            <a:ext cx="2659658" cy="1881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56" y="195486"/>
            <a:ext cx="2873296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95686"/>
            <a:ext cx="1728192" cy="7920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8" y="195486"/>
            <a:ext cx="2496236" cy="1525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25"/>
                            </p:stCondLst>
                            <p:childTnLst>
                              <p:par>
                                <p:cTn id="2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75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325"/>
                            </p:stCondLst>
                            <p:childTnLst>
                              <p:par>
                                <p:cTn id="3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75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825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75"/>
                            </p:stCondLst>
                            <p:childTnLst>
                              <p:par>
                                <p:cTn id="4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325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75"/>
                            </p:stCondLst>
                            <p:childTnLst>
                              <p:par>
                                <p:cTn id="5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73881"/>
            <a:ext cx="9036496" cy="1566863"/>
          </a:xfrm>
        </p:spPr>
        <p:txBody>
          <a:bodyPr>
            <a:normAutofit/>
          </a:bodyPr>
          <a:lstStyle/>
          <a:p>
            <a:pPr eaLnBrk="1" hangingPunct="1">
              <a:lnSpc>
                <a:spcPct val="105000"/>
              </a:lnSpc>
              <a:defRPr/>
            </a:pPr>
            <a:r>
              <a:rPr lang="pt-BR" altLang="pt-BR" sz="24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Todo e qualquer recipiente que contenha ou acumule  água poderá servir como criadouro ou foco do mosquito Aedes Aegypti.</a:t>
            </a:r>
          </a:p>
        </p:txBody>
      </p:sp>
      <p:sp>
        <p:nvSpPr>
          <p:cNvPr id="363523" name="Rectangle 3"/>
          <p:cNvSpPr>
            <a:spLocks noChangeArrowheads="1"/>
          </p:cNvSpPr>
          <p:nvPr/>
        </p:nvSpPr>
        <p:spPr bwMode="auto">
          <a:xfrm>
            <a:off x="0" y="-128588"/>
            <a:ext cx="91440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pt-BR" altLang="pt-BR" sz="3200" b="1" u="sng" dirty="0" smtClean="0">
                <a:solidFill>
                  <a:srgbClr val="FFFF00"/>
                </a:solidFill>
                <a:latin typeface="Comic Sans MS" pitchFamily="66" charset="0"/>
              </a:rPr>
              <a:t>Definição de criadouro:</a:t>
            </a:r>
          </a:p>
        </p:txBody>
      </p:sp>
      <p:pic>
        <p:nvPicPr>
          <p:cNvPr id="5124" name="Picture 6" descr="imagem 0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4248" y="2655939"/>
            <a:ext cx="1954008" cy="1267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32998"/>
            <a:ext cx="1874899" cy="1214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995686"/>
            <a:ext cx="2160240" cy="1320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64" y="3391489"/>
            <a:ext cx="2873296" cy="1584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3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3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3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2" grpId="0"/>
      <p:bldP spid="3635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vectorbase.org/sites/default/files/ftp/a_aegypti_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8" y="214297"/>
            <a:ext cx="8286808" cy="4714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 explicativo em elipse 3"/>
          <p:cNvSpPr/>
          <p:nvPr/>
        </p:nvSpPr>
        <p:spPr>
          <a:xfrm>
            <a:off x="1331641" y="1861169"/>
            <a:ext cx="1404155" cy="570070"/>
          </a:xfrm>
          <a:prstGeom prst="wedgeEllipseCallout">
            <a:avLst>
              <a:gd name="adj1" fmla="val 107430"/>
              <a:gd name="adj2" fmla="val 691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Dengue 1,2,3,4?</a:t>
            </a:r>
          </a:p>
        </p:txBody>
      </p:sp>
      <p:sp>
        <p:nvSpPr>
          <p:cNvPr id="5" name="Texto explicativo em elipse 4"/>
          <p:cNvSpPr/>
          <p:nvPr/>
        </p:nvSpPr>
        <p:spPr>
          <a:xfrm>
            <a:off x="2357422" y="1208913"/>
            <a:ext cx="874238" cy="471132"/>
          </a:xfrm>
          <a:prstGeom prst="wedgeEllipseCallout">
            <a:avLst>
              <a:gd name="adj1" fmla="val 86102"/>
              <a:gd name="adj2" fmla="val 166544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Zika?</a:t>
            </a:r>
          </a:p>
        </p:txBody>
      </p:sp>
      <p:sp>
        <p:nvSpPr>
          <p:cNvPr id="6" name="Texto explicativo em elipse 5"/>
          <p:cNvSpPr/>
          <p:nvPr/>
        </p:nvSpPr>
        <p:spPr>
          <a:xfrm rot="255109">
            <a:off x="2943646" y="430493"/>
            <a:ext cx="1995392" cy="471132"/>
          </a:xfrm>
          <a:prstGeom prst="wedgeEllipseCallout">
            <a:avLst>
              <a:gd name="adj1" fmla="val 9152"/>
              <a:gd name="adj2" fmla="val 35130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Chikungunya</a:t>
            </a:r>
            <a:r>
              <a:rPr lang="pt-BR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8" name="Texto explicativo em elipse 7"/>
          <p:cNvSpPr/>
          <p:nvPr/>
        </p:nvSpPr>
        <p:spPr>
          <a:xfrm>
            <a:off x="1331640" y="2907785"/>
            <a:ext cx="1353862" cy="570070"/>
          </a:xfrm>
          <a:prstGeom prst="wedgeEllipseCallout">
            <a:avLst>
              <a:gd name="adj1" fmla="val 113362"/>
              <a:gd name="adj2" fmla="val -77945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Febre amarela?</a:t>
            </a:r>
          </a:p>
        </p:txBody>
      </p:sp>
    </p:spTree>
    <p:extLst>
      <p:ext uri="{BB962C8B-B14F-4D97-AF65-F5344CB8AC3E}">
        <p14:creationId xmlns:p14="http://schemas.microsoft.com/office/powerpoint/2010/main" val="110184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_9tuJ_xfqe0/UXaLEVEk5LI/AAAAAAAAAWg/YCQVyJHUCPs/s1600/HOMEM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685" y="1005576"/>
            <a:ext cx="2377856" cy="372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 explicativo em elipse 3"/>
          <p:cNvSpPr/>
          <p:nvPr/>
        </p:nvSpPr>
        <p:spPr>
          <a:xfrm>
            <a:off x="1581886" y="3230263"/>
            <a:ext cx="1404155" cy="570070"/>
          </a:xfrm>
          <a:prstGeom prst="wedgeEllipseCallout">
            <a:avLst>
              <a:gd name="adj1" fmla="val 107430"/>
              <a:gd name="adj2" fmla="val -23065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Dengue 1,2,3,4?</a:t>
            </a:r>
          </a:p>
        </p:txBody>
      </p:sp>
      <p:sp>
        <p:nvSpPr>
          <p:cNvPr id="4" name="Texto explicativo em elipse 4"/>
          <p:cNvSpPr/>
          <p:nvPr/>
        </p:nvSpPr>
        <p:spPr>
          <a:xfrm>
            <a:off x="1601671" y="450659"/>
            <a:ext cx="874238" cy="471132"/>
          </a:xfrm>
          <a:prstGeom prst="wedgeEllipseCallout">
            <a:avLst>
              <a:gd name="adj1" fmla="val 161035"/>
              <a:gd name="adj2" fmla="val 18827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Zika?</a:t>
            </a:r>
          </a:p>
        </p:txBody>
      </p:sp>
      <p:sp>
        <p:nvSpPr>
          <p:cNvPr id="5" name="Texto explicativo em elipse 5"/>
          <p:cNvSpPr/>
          <p:nvPr/>
        </p:nvSpPr>
        <p:spPr>
          <a:xfrm>
            <a:off x="5384920" y="234337"/>
            <a:ext cx="1995392" cy="471132"/>
          </a:xfrm>
          <a:prstGeom prst="wedgeEllipseCallout">
            <a:avLst>
              <a:gd name="adj1" fmla="val -80618"/>
              <a:gd name="adj2" fmla="val 227464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Chikungunya</a:t>
            </a:r>
            <a:r>
              <a:rPr lang="pt-BR" sz="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6" name="Texto explicativo em elipse 7"/>
          <p:cNvSpPr/>
          <p:nvPr/>
        </p:nvSpPr>
        <p:spPr>
          <a:xfrm>
            <a:off x="5895810" y="3193120"/>
            <a:ext cx="1353862" cy="570070"/>
          </a:xfrm>
          <a:prstGeom prst="wedgeEllipseCallout">
            <a:avLst>
              <a:gd name="adj1" fmla="val -132900"/>
              <a:gd name="adj2" fmla="val -268576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Febre amarela?</a:t>
            </a:r>
          </a:p>
        </p:txBody>
      </p:sp>
      <p:sp>
        <p:nvSpPr>
          <p:cNvPr id="2" name="Retângulo 1"/>
          <p:cNvSpPr/>
          <p:nvPr/>
        </p:nvSpPr>
        <p:spPr>
          <a:xfrm>
            <a:off x="3815916" y="87474"/>
            <a:ext cx="810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?</a:t>
            </a:r>
            <a:endParaRPr lang="pt-BR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363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7474"/>
            <a:ext cx="6858000" cy="555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Título 6"/>
          <p:cNvSpPr>
            <a:spLocks noGrp="1"/>
          </p:cNvSpPr>
          <p:nvPr>
            <p:ph type="title"/>
          </p:nvPr>
        </p:nvSpPr>
        <p:spPr>
          <a:xfrm>
            <a:off x="3189028" y="87474"/>
            <a:ext cx="3489206" cy="540060"/>
          </a:xfrm>
        </p:spPr>
        <p:txBody>
          <a:bodyPr>
            <a:normAutofit fontScale="90000"/>
          </a:bodyPr>
          <a:lstStyle/>
          <a:p>
            <a:pPr algn="l"/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TRANSMISSÃO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000250" y="1017975"/>
            <a:ext cx="49024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altLang="pt-BR" sz="1800" b="1" i="1" dirty="0"/>
              <a:t>.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711" y="2089544"/>
            <a:ext cx="1128713" cy="1003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tângulo 14"/>
          <p:cNvSpPr/>
          <p:nvPr/>
        </p:nvSpPr>
        <p:spPr>
          <a:xfrm>
            <a:off x="1839497" y="964395"/>
            <a:ext cx="5572164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Isto acontece através da picada da fêmea do </a:t>
            </a:r>
            <a:r>
              <a:rPr lang="pt-BR" altLang="pt-BR" sz="165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Aedes</a:t>
            </a:r>
            <a:r>
              <a:rPr lang="pt-BR" altLang="pt-BR" sz="165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aegypti</a:t>
            </a:r>
            <a:r>
              <a:rPr lang="pt-BR" alt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, contaminada com o vírus da dengue.</a:t>
            </a:r>
            <a:endParaRPr lang="pt-BR" altLang="pt-BR" sz="165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277634" y="3615719"/>
            <a:ext cx="3053957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Após o acasalamento, a fêmea pica o ser humano, pois precisa do sangue para amadurecer seus ovos.</a:t>
            </a:r>
            <a:endParaRPr lang="pt-BR" altLang="pt-BR" sz="165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2658136" y="2035965"/>
            <a:ext cx="3804074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alt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Ao sugar o sangue de alguém contaminado pelo vírus da dengue, a fêmea estará em condições de contaminar outras pessoas.</a:t>
            </a:r>
            <a:endParaRPr lang="pt-BR" sz="16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6512" y="2035965"/>
            <a:ext cx="1353740" cy="1047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tângulo 19"/>
          <p:cNvSpPr/>
          <p:nvPr/>
        </p:nvSpPr>
        <p:spPr>
          <a:xfrm>
            <a:off x="4801346" y="3603161"/>
            <a:ext cx="3371053" cy="148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A fêmea pode picar até 10 pessoas por dia.</a:t>
            </a:r>
          </a:p>
          <a:p>
            <a:pPr algn="ctr">
              <a:spcBef>
                <a:spcPct val="50000"/>
              </a:spcBef>
            </a:pPr>
            <a:r>
              <a:rPr lang="pt-BR" alt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Você já pensou o que uma porção de mosquitos pode causar ?</a:t>
            </a:r>
            <a:endParaRPr lang="pt-BR" altLang="pt-BR" sz="165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70870">
            <a:off x="1702476" y="1647378"/>
            <a:ext cx="482117" cy="344369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6640" flipH="1">
            <a:off x="6732240" y="1653649"/>
            <a:ext cx="648072" cy="3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7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6856" y="-16455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Aedes (</a:t>
            </a:r>
            <a:r>
              <a:rPr lang="pt-BR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Stegomyia</a:t>
            </a:r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aegypti</a:t>
            </a:r>
            <a:endParaRPr lang="pt-BR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85700"/>
            <a:ext cx="8229600" cy="857250"/>
          </a:xfrm>
        </p:spPr>
        <p:txBody>
          <a:bodyPr/>
          <a:lstStyle/>
          <a:p>
            <a:pPr eaLnBrk="1" hangingPunct="1"/>
            <a:r>
              <a:rPr lang="pt-B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Aedes (</a:t>
            </a:r>
            <a:r>
              <a:rPr lang="pt-BR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Stegomyia</a:t>
            </a:r>
            <a:r>
              <a:rPr lang="pt-B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pt-BR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aegypti</a:t>
            </a:r>
            <a:endParaRPr lang="pt-BR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611188" y="3800313"/>
            <a:ext cx="80645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Foi descrito por </a:t>
            </a: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Carlos Linneu 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em </a:t>
            </a: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1762. É 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um mosquito originário da África. </a:t>
            </a: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Está 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presente em todos os continentes (</a:t>
            </a: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Cosmopolita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), </a:t>
            </a: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e é 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considerado o mosquito mais doméstico  </a:t>
            </a: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existente. O seu período </a:t>
            </a: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de </a:t>
            </a:r>
            <a:r>
              <a:rPr lang="pt-B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Aharoni" pitchFamily="2" charset="-79"/>
              </a:rPr>
              <a:t>incubação é de 10 a 14 dias</a:t>
            </a:r>
            <a:endParaRPr lang="pt-B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cs typeface="Aharoni" pitchFamily="2" charset="-79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071552"/>
            <a:ext cx="4320480" cy="2622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1472" y="35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 smtClean="0">
                <a:solidFill>
                  <a:srgbClr val="3E4D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Significado da palavra: o odioso do Egito</a:t>
            </a:r>
            <a:endParaRPr kumimoji="0" lang="pt-BR" sz="2400" b="1" i="0" u="none" strike="noStrike" kern="1200" cap="none" spc="0" normalizeH="0" baseline="0" noProof="0" dirty="0" smtClean="0">
              <a:ln>
                <a:noFill/>
              </a:ln>
              <a:solidFill>
                <a:srgbClr val="3E4D1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27" grpId="0"/>
      <p:bldP spid="1028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3000" y="750081"/>
            <a:ext cx="6858000" cy="4393419"/>
          </a:xfr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/>
              <a:t>É uma doença infecciosa, febril, aguda</a:t>
            </a:r>
          </a:p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/>
              <a:t>Causada por vírus (4 tipos de vírus - Den1, Den2, Den3 e Den4);</a:t>
            </a:r>
          </a:p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/>
              <a:t>Transmitida por um vetor – </a:t>
            </a:r>
            <a:r>
              <a:rPr lang="pt-BR" sz="1800" b="1" i="1" dirty="0"/>
              <a:t>Aedes aegypti</a:t>
            </a:r>
            <a:r>
              <a:rPr lang="pt-BR" sz="1800" b="1" dirty="0"/>
              <a:t>;</a:t>
            </a:r>
          </a:p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/>
              <a:t>Não tem tratamento específico;</a:t>
            </a:r>
          </a:p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/>
              <a:t>Não existe vacina;</a:t>
            </a:r>
          </a:p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/>
              <a:t>É uma doença sazonal, com aumento de casos em época de chuva;</a:t>
            </a:r>
          </a:p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/>
              <a:t>Período de incubação da doença varia de 3 a 15 dias;</a:t>
            </a:r>
          </a:p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 err="1"/>
              <a:t>Viremia</a:t>
            </a:r>
            <a:r>
              <a:rPr lang="pt-BR" sz="1800" b="1" dirty="0"/>
              <a:t> até 5 dias do início da febre;</a:t>
            </a:r>
          </a:p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/>
              <a:t>Confere imunidade para cada tipo de vírus;</a:t>
            </a:r>
          </a:p>
          <a:p>
            <a:pPr marL="136922" indent="-136922" algn="just">
              <a:lnSpc>
                <a:spcPct val="110000"/>
              </a:lnSpc>
              <a:buFontTx/>
              <a:buChar char="•"/>
            </a:pPr>
            <a:r>
              <a:rPr lang="pt-BR" sz="1800" b="1" dirty="0"/>
              <a:t>Formas: </a:t>
            </a:r>
            <a:r>
              <a:rPr lang="pt-BR" sz="1800" b="1" dirty="0" err="1"/>
              <a:t>Oligossintomática</a:t>
            </a:r>
            <a:r>
              <a:rPr lang="pt-BR" sz="1800" b="1" dirty="0"/>
              <a:t> ou </a:t>
            </a:r>
            <a:r>
              <a:rPr lang="pt-BR" sz="1800" b="1" dirty="0" err="1"/>
              <a:t>assintomática:dengue</a:t>
            </a:r>
            <a:r>
              <a:rPr lang="pt-BR" sz="1800" b="1" dirty="0"/>
              <a:t>, dengue com sinais de alarme e dengue grave.</a:t>
            </a:r>
            <a:endParaRPr lang="pt-BR" sz="18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143000" y="1"/>
            <a:ext cx="6858000" cy="589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700" b="1" dirty="0"/>
              <a:t> </a:t>
            </a:r>
            <a:r>
              <a:rPr lang="pt-BR" sz="2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DENGUE</a:t>
            </a:r>
          </a:p>
        </p:txBody>
      </p:sp>
    </p:spTree>
    <p:extLst>
      <p:ext uri="{BB962C8B-B14F-4D97-AF65-F5344CB8AC3E}">
        <p14:creationId xmlns:p14="http://schemas.microsoft.com/office/powerpoint/2010/main" val="27276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143000" y="0"/>
            <a:ext cx="6858000" cy="7653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Quais as complicações mais graves da dengue ?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143000" y="1438055"/>
            <a:ext cx="6858000" cy="304698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principais complicações da dengue são: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choque circulatório,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hemorragias,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complicações viscerais como hepatite e encefalite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choque pode ocasionar diversas complicações neurológicas, cardiorrespiratórias, insuficiência hepática, hemorragia digestiva e derrame pleural, além de poder levar a óbito.</a:t>
            </a:r>
          </a:p>
        </p:txBody>
      </p:sp>
    </p:spTree>
    <p:extLst>
      <p:ext uri="{BB962C8B-B14F-4D97-AF65-F5344CB8AC3E}">
        <p14:creationId xmlns:p14="http://schemas.microsoft.com/office/powerpoint/2010/main" val="13518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/>
          <p:cNvSpPr/>
          <p:nvPr/>
        </p:nvSpPr>
        <p:spPr>
          <a:xfrm>
            <a:off x="1143000" y="765313"/>
            <a:ext cx="6858000" cy="4363381"/>
          </a:xfrm>
          <a:prstGeom prst="roundRect">
            <a:avLst>
              <a:gd name="adj" fmla="val 53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50"/>
          </a:p>
        </p:txBody>
      </p:sp>
      <p:pic>
        <p:nvPicPr>
          <p:cNvPr id="6" name="Picture 2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12795" y="1178709"/>
            <a:ext cx="659447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>
            <a:off x="1813965" y="2678907"/>
            <a:ext cx="1455848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50" b="1" dirty="0">
                <a:latin typeface="Verdana" pitchFamily="34" charset="0"/>
              </a:rPr>
              <a:t>Febre Alta</a:t>
            </a:r>
            <a:r>
              <a:rPr lang="pt-BR" altLang="pt-BR" sz="1200" b="1" dirty="0">
                <a:latin typeface="Verdana" pitchFamily="34" charset="0"/>
              </a:rPr>
              <a:t> </a:t>
            </a:r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6215" y="1178709"/>
            <a:ext cx="705254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3753812" y="2678907"/>
            <a:ext cx="127631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1650" b="1" dirty="0">
                <a:latin typeface="Verdana" pitchFamily="34" charset="0"/>
              </a:rPr>
              <a:t>Fraqueza</a:t>
            </a:r>
            <a:endParaRPr lang="pt-BR" sz="1650" dirty="0"/>
          </a:p>
        </p:txBody>
      </p:sp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7148" y="1178709"/>
            <a:ext cx="814388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ângulo 10"/>
          <p:cNvSpPr/>
          <p:nvPr/>
        </p:nvSpPr>
        <p:spPr>
          <a:xfrm>
            <a:off x="5122685" y="2678907"/>
            <a:ext cx="214353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50" b="1" dirty="0">
                <a:latin typeface="Verdana" pitchFamily="34" charset="0"/>
              </a:rPr>
              <a:t>Perda de apetite</a:t>
            </a:r>
          </a:p>
        </p:txBody>
      </p:sp>
      <p:pic>
        <p:nvPicPr>
          <p:cNvPr id="13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1730" y="3161114"/>
            <a:ext cx="742245" cy="135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tângulo 11"/>
          <p:cNvSpPr/>
          <p:nvPr/>
        </p:nvSpPr>
        <p:spPr>
          <a:xfrm>
            <a:off x="1428728" y="4607733"/>
            <a:ext cx="196720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50" b="1" dirty="0">
                <a:latin typeface="Verdana" pitchFamily="34" charset="0"/>
              </a:rPr>
              <a:t>Dor de Cabeça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318406" y="4637101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sz="1600" b="1" dirty="0">
                <a:latin typeface="Verdana" pitchFamily="34" charset="0"/>
              </a:rPr>
              <a:t>Manchas avermelhadas</a:t>
            </a:r>
          </a:p>
        </p:txBody>
      </p:sp>
      <p:pic>
        <p:nvPicPr>
          <p:cNvPr id="16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63850" y="3161113"/>
            <a:ext cx="716162" cy="1327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tângulo 14"/>
          <p:cNvSpPr/>
          <p:nvPr/>
        </p:nvSpPr>
        <p:spPr>
          <a:xfrm>
            <a:off x="5295472" y="3161114"/>
            <a:ext cx="2678906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BR" altLang="pt-BR" sz="1200" b="1" dirty="0">
                <a:latin typeface="Verdana" pitchFamily="34" charset="0"/>
              </a:rPr>
              <a:t>Não há tratamento para a dengue. Procure um Serviço de Saúde caso apresente febre associada a mais outros dos sintomas descritos acima</a:t>
            </a:r>
            <a:endParaRPr lang="pt-BR" sz="1200" dirty="0"/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143000" y="0"/>
            <a:ext cx="6858000" cy="76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300" b="1" dirty="0"/>
              <a:t>Quais os sintomas da dengue ?</a:t>
            </a:r>
          </a:p>
        </p:txBody>
      </p:sp>
    </p:spTree>
    <p:extLst>
      <p:ext uri="{BB962C8B-B14F-4D97-AF65-F5344CB8AC3E}">
        <p14:creationId xmlns:p14="http://schemas.microsoft.com/office/powerpoint/2010/main" val="32842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1352"/>
            <a:ext cx="6858000" cy="918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303711" y="161650"/>
            <a:ext cx="2573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Zika</a:t>
            </a:r>
            <a:r>
              <a:rPr lang="pt-BR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 Vírus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559783"/>
            <a:ext cx="4130813" cy="3205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tângulo 5"/>
          <p:cNvSpPr/>
          <p:nvPr/>
        </p:nvSpPr>
        <p:spPr>
          <a:xfrm>
            <a:off x="441325" y="1496854"/>
            <a:ext cx="3482603" cy="193899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Febre intermitente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Erupções na pele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Prurido (coceira)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 muscular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 de cabeça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52917" y="3435846"/>
            <a:ext cx="3037190" cy="14773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sintomas geralmente desaparecem espontaneamente de 3 a 7 dias, a </a:t>
            </a:r>
            <a:r>
              <a:rPr lang="pt-BR" sz="1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artralgia</a:t>
            </a:r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pode persistir por aproximadamente 1 mês.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55576" y="920364"/>
            <a:ext cx="6858000" cy="442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 Sintomas</a:t>
            </a:r>
          </a:p>
        </p:txBody>
      </p:sp>
    </p:spTree>
    <p:extLst>
      <p:ext uri="{BB962C8B-B14F-4D97-AF65-F5344CB8AC3E}">
        <p14:creationId xmlns:p14="http://schemas.microsoft.com/office/powerpoint/2010/main" val="397575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92" y="2664299"/>
            <a:ext cx="3037190" cy="2356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tângulo 3"/>
          <p:cNvSpPr/>
          <p:nvPr/>
        </p:nvSpPr>
        <p:spPr>
          <a:xfrm>
            <a:off x="1303711" y="2516434"/>
            <a:ext cx="3482603" cy="193899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Febre intermitente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Erupções na pele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Prurido (coceira)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 muscular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 de cabeça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839892" y="1113588"/>
            <a:ext cx="3037190" cy="14773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sintomas geralmente desaparecem espontaneamente de 3 a 7 dias, a </a:t>
            </a:r>
            <a:r>
              <a:rPr lang="pt-BR" sz="1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artralgia</a:t>
            </a:r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pode persistir por aproximadamente 1 mês.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143000" y="0"/>
            <a:ext cx="6858000" cy="765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 Sintomas</a:t>
            </a:r>
          </a:p>
        </p:txBody>
      </p:sp>
    </p:spTree>
    <p:extLst>
      <p:ext uri="{BB962C8B-B14F-4D97-AF65-F5344CB8AC3E}">
        <p14:creationId xmlns:p14="http://schemas.microsoft.com/office/powerpoint/2010/main" val="42398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3444" y="245720"/>
            <a:ext cx="4513134" cy="52583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pt-B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incipais Sintomas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10613" y="962465"/>
            <a:ext cx="5290724" cy="3292337"/>
          </a:xfrm>
        </p:spPr>
        <p:txBody>
          <a:bodyPr>
            <a:normAutofit/>
          </a:bodyPr>
          <a:lstStyle/>
          <a:p>
            <a:pPr algn="just"/>
            <a:endParaRPr lang="pt-BR" sz="1800" dirty="0"/>
          </a:p>
          <a:p>
            <a:pPr algn="just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30" y="951570"/>
            <a:ext cx="2894052" cy="1860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C:\Users\Neide\Pictures\images - exantem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2340" y="964395"/>
            <a:ext cx="2623636" cy="21854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10" descr="https://encrypted-tbn3.gstatic.com/images?q=tbn:ANd9GcQQV6T9bmAgl8f7MXweeaqr8ATwMkxe-FlxyFaywhqdIH6pFBaxY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0043" y="3111810"/>
            <a:ext cx="2697380" cy="1776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6" descr="C:\Users\Neide\Pictures\images - tornozelo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73254" y="3429007"/>
            <a:ext cx="1812692" cy="13029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30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93653" y="1028706"/>
            <a:ext cx="6232322" cy="4061234"/>
          </a:xfrm>
          <a:solidFill>
            <a:schemeClr val="bg1">
              <a:alpha val="65000"/>
            </a:schemeClr>
          </a:solidFill>
        </p:spPr>
        <p:txBody>
          <a:bodyPr>
            <a:noAutofit/>
          </a:bodyPr>
          <a:lstStyle/>
          <a:p>
            <a:pPr algn="just">
              <a:spcAft>
                <a:spcPts val="1350"/>
              </a:spcAft>
            </a:pPr>
            <a:r>
              <a:rPr lang="pt-BR" altLang="pt-BR" sz="2400" dirty="0"/>
              <a:t>A febre de </a:t>
            </a:r>
            <a:r>
              <a:rPr lang="pt-BR" altLang="pt-BR" sz="2400" dirty="0" err="1"/>
              <a:t>chikungunya</a:t>
            </a:r>
            <a:r>
              <a:rPr lang="pt-BR" altLang="pt-BR" sz="2400" dirty="0"/>
              <a:t> é uma </a:t>
            </a:r>
            <a:r>
              <a:rPr lang="pt-BR" altLang="pt-BR" sz="2400" dirty="0" err="1">
                <a:solidFill>
                  <a:srgbClr val="FF0000"/>
                </a:solidFill>
              </a:rPr>
              <a:t>arbovirose</a:t>
            </a:r>
            <a:r>
              <a:rPr lang="pt-BR" altLang="pt-BR" sz="2400" dirty="0"/>
              <a:t> causada pelo vírus Chikungunya (</a:t>
            </a:r>
            <a:r>
              <a:rPr lang="pt-BR" altLang="pt-BR" sz="2400" dirty="0">
                <a:solidFill>
                  <a:srgbClr val="FF0000"/>
                </a:solidFill>
              </a:rPr>
              <a:t>CHIKV</a:t>
            </a:r>
            <a:r>
              <a:rPr lang="pt-BR" altLang="pt-BR" sz="2400" dirty="0"/>
              <a:t>), da família </a:t>
            </a:r>
            <a:r>
              <a:rPr lang="pt-BR" altLang="pt-BR" sz="2400" i="1" dirty="0" err="1">
                <a:solidFill>
                  <a:srgbClr val="FF0000"/>
                </a:solidFill>
              </a:rPr>
              <a:t>Togaviridae</a:t>
            </a:r>
            <a:r>
              <a:rPr lang="pt-BR" altLang="pt-BR" sz="2400" i="1" dirty="0"/>
              <a:t> </a:t>
            </a:r>
            <a:r>
              <a:rPr lang="pt-BR" altLang="pt-BR" sz="2400" dirty="0"/>
              <a:t>e do gênero </a:t>
            </a:r>
            <a:r>
              <a:rPr lang="pt-BR" altLang="pt-BR" sz="2400" i="1" dirty="0" err="1">
                <a:solidFill>
                  <a:srgbClr val="FF0000"/>
                </a:solidFill>
              </a:rPr>
              <a:t>Alphavirus</a:t>
            </a:r>
            <a:r>
              <a:rPr lang="pt-BR" altLang="pt-BR" sz="2400" dirty="0">
                <a:solidFill>
                  <a:srgbClr val="FF0000"/>
                </a:solidFill>
              </a:rPr>
              <a:t>.</a:t>
            </a:r>
            <a:endParaRPr lang="pt-BR" altLang="pt-BR" sz="2400" i="1" dirty="0"/>
          </a:p>
          <a:p>
            <a:pPr algn="just">
              <a:spcAft>
                <a:spcPts val="1350"/>
              </a:spcAft>
            </a:pPr>
            <a:r>
              <a:rPr lang="pt-BR" altLang="pt-BR" sz="2400" dirty="0"/>
              <a:t>A transmissão ocorre pela picada de fêmeas dos mosquitos </a:t>
            </a:r>
            <a:r>
              <a:rPr lang="pt-BR" altLang="pt-BR" sz="2400" i="1" dirty="0" err="1">
                <a:solidFill>
                  <a:srgbClr val="FF0000"/>
                </a:solidFill>
              </a:rPr>
              <a:t>Ae</a:t>
            </a:r>
            <a:r>
              <a:rPr lang="pt-BR" altLang="pt-BR" sz="2400" i="1" dirty="0">
                <a:solidFill>
                  <a:srgbClr val="FF0000"/>
                </a:solidFill>
              </a:rPr>
              <a:t>. Aegypti </a:t>
            </a:r>
            <a:r>
              <a:rPr lang="pt-BR" altLang="pt-BR" sz="2400" dirty="0"/>
              <a:t>e </a:t>
            </a:r>
            <a:r>
              <a:rPr lang="pt-BR" altLang="pt-BR" sz="2400" i="1" dirty="0" err="1">
                <a:solidFill>
                  <a:srgbClr val="FF0000"/>
                </a:solidFill>
              </a:rPr>
              <a:t>Ae</a:t>
            </a:r>
            <a:r>
              <a:rPr lang="pt-BR" altLang="pt-BR" sz="2400" i="1" dirty="0">
                <a:solidFill>
                  <a:srgbClr val="FF0000"/>
                </a:solidFill>
              </a:rPr>
              <a:t>. </a:t>
            </a:r>
            <a:r>
              <a:rPr lang="pt-BR" altLang="pt-BR" sz="2400" i="1" dirty="0" err="1">
                <a:solidFill>
                  <a:srgbClr val="FF0000"/>
                </a:solidFill>
              </a:rPr>
              <a:t>albopictus</a:t>
            </a:r>
            <a:r>
              <a:rPr lang="pt-BR" altLang="pt-BR" sz="2400" i="1" dirty="0"/>
              <a:t> </a:t>
            </a:r>
            <a:r>
              <a:rPr lang="pt-BR" altLang="pt-BR" sz="2400" dirty="0"/>
              <a:t>infectadas pelo CHIKV.</a:t>
            </a:r>
          </a:p>
          <a:p>
            <a:pPr algn="just">
              <a:spcAft>
                <a:spcPts val="1350"/>
              </a:spcAft>
            </a:pPr>
            <a:r>
              <a:rPr lang="pt-BR" altLang="pt-BR" sz="2400" dirty="0"/>
              <a:t>Nas </a:t>
            </a:r>
            <a:r>
              <a:rPr lang="pt-BR" altLang="pt-BR" sz="2400" dirty="0">
                <a:solidFill>
                  <a:srgbClr val="FF0000"/>
                </a:solidFill>
              </a:rPr>
              <a:t>Américas</a:t>
            </a:r>
            <a:r>
              <a:rPr lang="pt-BR" altLang="pt-BR" sz="2400" dirty="0"/>
              <a:t>, em outubro de </a:t>
            </a:r>
            <a:r>
              <a:rPr lang="pt-BR" altLang="pt-BR" sz="2400" dirty="0">
                <a:solidFill>
                  <a:srgbClr val="FF0000"/>
                </a:solidFill>
              </a:rPr>
              <a:t>2013</a:t>
            </a:r>
            <a:r>
              <a:rPr lang="pt-BR" altLang="pt-BR" sz="2400" dirty="0"/>
              <a:t>, teve início uma grande epidemia de </a:t>
            </a:r>
            <a:r>
              <a:rPr lang="pt-BR" altLang="pt-BR" sz="2400" dirty="0" err="1"/>
              <a:t>chikungunya</a:t>
            </a:r>
            <a:r>
              <a:rPr lang="pt-BR" altLang="pt-BR" sz="2400" dirty="0"/>
              <a:t> em diversas </a:t>
            </a:r>
            <a:r>
              <a:rPr lang="pt-BR" altLang="pt-BR" sz="2400" dirty="0">
                <a:solidFill>
                  <a:srgbClr val="FF0000"/>
                </a:solidFill>
              </a:rPr>
              <a:t>ilhas do Caribe</a:t>
            </a:r>
            <a:endParaRPr lang="pt-BR" sz="24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43000" y="-27475"/>
            <a:ext cx="6858000" cy="77755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3300" b="1" dirty="0"/>
          </a:p>
          <a:p>
            <a:pPr algn="ctr"/>
            <a:endParaRPr lang="pt-BR" sz="3300" b="1" dirty="0"/>
          </a:p>
          <a:p>
            <a:pPr algn="ctr"/>
            <a:r>
              <a:rPr lang="pt-BR" sz="3000" b="1" u="sng" dirty="0"/>
              <a:t>Febre do </a:t>
            </a:r>
            <a:r>
              <a:rPr lang="pt-BR" sz="3000" b="1" u="sng" dirty="0" err="1"/>
              <a:t>Chikungunya</a:t>
            </a:r>
            <a:endParaRPr lang="pt-BR" sz="3000" b="1" u="sng" dirty="0"/>
          </a:p>
          <a:p>
            <a:pPr algn="ctr"/>
            <a:r>
              <a:rPr lang="pt-BR" sz="1500" b="1" u="sng" dirty="0"/>
              <a:t>Significado da palavra: Aquele que anda curvado</a:t>
            </a:r>
          </a:p>
          <a:p>
            <a:pPr algn="ctr"/>
            <a:endParaRPr lang="pt-BR" sz="3300" b="1" dirty="0"/>
          </a:p>
          <a:p>
            <a:pPr algn="ctr"/>
            <a:endParaRPr lang="pt-BR" sz="3300" b="1" dirty="0"/>
          </a:p>
        </p:txBody>
      </p:sp>
    </p:spTree>
    <p:extLst>
      <p:ext uri="{BB962C8B-B14F-4D97-AF65-F5344CB8AC3E}">
        <p14:creationId xmlns:p14="http://schemas.microsoft.com/office/powerpoint/2010/main" val="8370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10868" y="910817"/>
            <a:ext cx="6590132" cy="3987611"/>
          </a:xfrm>
          <a:solidFill>
            <a:schemeClr val="bg1">
              <a:alpha val="70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pt-BR" altLang="pt-BR" sz="2100" b="1" dirty="0">
                <a:solidFill>
                  <a:srgbClr val="FF0000"/>
                </a:solidFill>
              </a:rPr>
              <a:t>Aguda</a:t>
            </a:r>
            <a:r>
              <a:rPr lang="pt-BR" altLang="pt-BR" sz="2100" dirty="0"/>
              <a:t> – Período febril, com artrite (</a:t>
            </a:r>
            <a:r>
              <a:rPr lang="pt-BR" sz="2100" dirty="0"/>
              <a:t>mãos, nos calcanhares, nos joelhos e nos ombros, nuca e nos quadris)</a:t>
            </a:r>
            <a:r>
              <a:rPr lang="pt-BR" altLang="pt-BR" sz="2100" dirty="0"/>
              <a:t> e erupções cutâneas. Dura até </a:t>
            </a:r>
            <a:r>
              <a:rPr lang="pt-BR" altLang="pt-BR" sz="2100" dirty="0">
                <a:solidFill>
                  <a:srgbClr val="FF0000"/>
                </a:solidFill>
              </a:rPr>
              <a:t>dez</a:t>
            </a:r>
            <a:r>
              <a:rPr lang="pt-BR" altLang="pt-BR" sz="2100" dirty="0"/>
              <a:t> dias.</a:t>
            </a:r>
          </a:p>
          <a:p>
            <a:pPr algn="just"/>
            <a:endParaRPr lang="pt-BR" altLang="pt-BR" sz="2100" dirty="0"/>
          </a:p>
          <a:p>
            <a:r>
              <a:rPr lang="pt-BR" altLang="pt-BR" sz="2100" b="1" dirty="0">
                <a:solidFill>
                  <a:srgbClr val="FF0000"/>
                </a:solidFill>
              </a:rPr>
              <a:t>Subaguda</a:t>
            </a:r>
            <a:r>
              <a:rPr lang="pt-BR" altLang="pt-BR" sz="2100" dirty="0">
                <a:solidFill>
                  <a:srgbClr val="FF0000"/>
                </a:solidFill>
              </a:rPr>
              <a:t> </a:t>
            </a:r>
            <a:r>
              <a:rPr lang="pt-BR" altLang="pt-BR" sz="2100" dirty="0"/>
              <a:t>– persistência das dores articulares, dura até </a:t>
            </a:r>
            <a:r>
              <a:rPr lang="pt-BR" altLang="pt-BR" sz="2100" dirty="0">
                <a:solidFill>
                  <a:srgbClr val="FF0000"/>
                </a:solidFill>
              </a:rPr>
              <a:t>3</a:t>
            </a:r>
            <a:r>
              <a:rPr lang="pt-BR" altLang="pt-BR" sz="2100" dirty="0"/>
              <a:t> meses</a:t>
            </a:r>
          </a:p>
          <a:p>
            <a:endParaRPr lang="pt-BR" altLang="pt-BR" sz="2100" dirty="0"/>
          </a:p>
          <a:p>
            <a:pPr algn="just"/>
            <a:r>
              <a:rPr lang="pt-BR" altLang="pt-BR" sz="2100" b="1" u="sng" dirty="0">
                <a:solidFill>
                  <a:srgbClr val="FF0000"/>
                </a:solidFill>
              </a:rPr>
              <a:t>Crônica</a:t>
            </a:r>
            <a:r>
              <a:rPr lang="pt-BR" altLang="pt-BR" sz="2100" b="1" u="sng" dirty="0"/>
              <a:t> </a:t>
            </a:r>
            <a:r>
              <a:rPr lang="pt-BR" altLang="pt-BR" sz="2100" dirty="0"/>
              <a:t>– persistência após </a:t>
            </a:r>
            <a:r>
              <a:rPr lang="pt-BR" altLang="pt-BR" sz="2100" dirty="0">
                <a:solidFill>
                  <a:srgbClr val="FF0000"/>
                </a:solidFill>
              </a:rPr>
              <a:t>3</a:t>
            </a:r>
            <a:r>
              <a:rPr lang="pt-BR" altLang="pt-BR" sz="2100" dirty="0"/>
              <a:t> meses, pode durar até </a:t>
            </a:r>
            <a:r>
              <a:rPr lang="pt-BR" altLang="pt-BR" sz="2100" b="1" dirty="0">
                <a:solidFill>
                  <a:srgbClr val="FF0000"/>
                </a:solidFill>
              </a:rPr>
              <a:t>cinco</a:t>
            </a:r>
            <a:r>
              <a:rPr lang="pt-BR" altLang="pt-BR" sz="2100" dirty="0"/>
              <a:t>  anos.</a:t>
            </a:r>
          </a:p>
          <a:p>
            <a:pPr>
              <a:buNone/>
            </a:pPr>
            <a:endParaRPr lang="pt-BR" altLang="pt-BR" sz="30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43000" y="-30439"/>
            <a:ext cx="6858000" cy="76531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000" b="1" dirty="0"/>
              <a:t>Febre do </a:t>
            </a:r>
            <a:r>
              <a:rPr lang="pt-BR" sz="3000" b="1" dirty="0" err="1"/>
              <a:t>Chikungunya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26574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sbed.org.br/sites/arquivos/uploads/573_thumb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980" y="528908"/>
            <a:ext cx="1924871" cy="449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://4.bp.blogspot.com/-vluOdfTDJe0/UG7ZqfEWONI/AAAAAAAACNo/67cl_n-QAQI/s1600/velha+corcunda%5B1%5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0800" y="2920109"/>
            <a:ext cx="2295179" cy="21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98" y="2929118"/>
            <a:ext cx="2302893" cy="2091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C:\Users\Neide\Pictures\articular II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20098" y="528907"/>
            <a:ext cx="2302893" cy="2299930"/>
          </a:xfrm>
          <a:prstGeom prst="rect">
            <a:avLst/>
          </a:prstGeom>
          <a:noFill/>
        </p:spPr>
      </p:pic>
      <p:pic>
        <p:nvPicPr>
          <p:cNvPr id="8" name="Picture 3" descr="C:\Users\Neide\Pictures\Dor articular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50801" y="528907"/>
            <a:ext cx="2295179" cy="2299930"/>
          </a:xfrm>
          <a:prstGeom prst="rect">
            <a:avLst/>
          </a:prstGeom>
          <a:noFill/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1143000" y="-25370"/>
            <a:ext cx="6858000" cy="45399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000" b="1" dirty="0"/>
              <a:t>Febre do </a:t>
            </a:r>
            <a:r>
              <a:rPr lang="pt-BR" sz="3000" b="1" dirty="0" err="1"/>
              <a:t>Chikungunya</a:t>
            </a:r>
            <a:r>
              <a:rPr lang="pt-BR" sz="3000" b="1" dirty="0"/>
              <a:t>- Sintomas</a:t>
            </a:r>
          </a:p>
        </p:txBody>
      </p:sp>
    </p:spTree>
    <p:extLst>
      <p:ext uri="{BB962C8B-B14F-4D97-AF65-F5344CB8AC3E}">
        <p14:creationId xmlns:p14="http://schemas.microsoft.com/office/powerpoint/2010/main" val="295009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55514" y="900114"/>
            <a:ext cx="4717554" cy="3954065"/>
          </a:xfrm>
          <a:solidFill>
            <a:schemeClr val="bg1">
              <a:alpha val="76000"/>
            </a:schemeClr>
          </a:solidFill>
        </p:spPr>
        <p:txBody>
          <a:bodyPr>
            <a:noAutofit/>
          </a:bodyPr>
          <a:lstStyle/>
          <a:p>
            <a:r>
              <a:rPr lang="pt-BR" sz="2400" dirty="0"/>
              <a:t>A</a:t>
            </a:r>
            <a:r>
              <a:rPr lang="pt-BR" sz="2400" dirty="0" smtClean="0"/>
              <a:t> </a:t>
            </a:r>
            <a:r>
              <a:rPr lang="pt-BR" sz="2400" dirty="0"/>
              <a:t>demora para resolução dos sintomas, principalmente as dores articulares, o que pode fazer com que a pessoa demore várias semanas para retomar suas atividades diárias</a:t>
            </a:r>
          </a:p>
          <a:p>
            <a:pPr marL="0" indent="0">
              <a:buNone/>
            </a:pPr>
            <a:r>
              <a:rPr lang="pt-BR" sz="2400" dirty="0"/>
              <a:t> </a:t>
            </a:r>
          </a:p>
          <a:p>
            <a:r>
              <a:rPr lang="pt-BR" sz="2400" dirty="0"/>
              <a:t>Possibilidade de reativação da doença depois de um período de melhora.</a:t>
            </a:r>
          </a:p>
          <a:p>
            <a:endParaRPr lang="pt-BR" sz="2400" dirty="0"/>
          </a:p>
          <a:p>
            <a:r>
              <a:rPr lang="pt-BR" sz="2400" dirty="0"/>
              <a:t>Alguns pacientes apresentando Miocardite</a:t>
            </a:r>
          </a:p>
        </p:txBody>
      </p:sp>
      <p:pic>
        <p:nvPicPr>
          <p:cNvPr id="8194" name="Picture 2" descr="http://www.sbed.org.br/sites/arquivos/uploads/573_thumb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62" y="739942"/>
            <a:ext cx="1887239" cy="440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143000" y="-25371"/>
            <a:ext cx="6858000" cy="76531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000" b="1" dirty="0"/>
              <a:t>Quais as complicações mais graves do </a:t>
            </a:r>
            <a:r>
              <a:rPr lang="pt-BR" sz="3000" b="1" dirty="0" err="1"/>
              <a:t>Chikungunya</a:t>
            </a:r>
            <a:r>
              <a:rPr lang="pt-BR" sz="3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1684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4.bp.blogspot.com/-v06bxSFeRss/TeTlTgijfkI/AAAAAAAACg4/6TvUJiB1Q2k/s1600/Map_of_Bear_species_distrib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54" y="1910748"/>
            <a:ext cx="6885384" cy="323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797161" y="-20538"/>
            <a:ext cx="3449025" cy="600164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650" b="1" dirty="0">
                <a:solidFill>
                  <a:srgbClr val="C00000"/>
                </a:solidFill>
                <a:latin typeface="Arial Black" pitchFamily="34" charset="0"/>
              </a:rPr>
              <a:t>O </a:t>
            </a:r>
            <a:r>
              <a:rPr lang="pt-BR" sz="1650" b="1" i="1" dirty="0">
                <a:solidFill>
                  <a:srgbClr val="C00000"/>
                </a:solidFill>
                <a:latin typeface="Arial Black" pitchFamily="34" charset="0"/>
              </a:rPr>
              <a:t>A. aegypti </a:t>
            </a:r>
            <a:r>
              <a:rPr lang="pt-BR" sz="1650" b="1" dirty="0">
                <a:solidFill>
                  <a:srgbClr val="C00000"/>
                </a:solidFill>
                <a:latin typeface="Arial Black" pitchFamily="34" charset="0"/>
              </a:rPr>
              <a:t>é originário do Egito,  na África.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07504" y="483518"/>
            <a:ext cx="8640960" cy="600164"/>
          </a:xfrm>
          <a:prstGeom prst="rect">
            <a:avLst/>
          </a:prstGeom>
          <a:ln w="762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650" b="1" dirty="0">
                <a:solidFill>
                  <a:srgbClr val="C00000"/>
                </a:solidFill>
                <a:latin typeface="Arial Black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Vem se dispersando pelas regiões tropicais e subtropicais do planeta desde o século 16, período </a:t>
            </a:r>
            <a:r>
              <a:rPr lang="pt-BR" sz="1650" b="1" dirty="0" smtClean="0">
                <a:solidFill>
                  <a:srgbClr val="C00000"/>
                </a:solidFill>
                <a:latin typeface="Arial Black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 grandes </a:t>
            </a:r>
            <a:r>
              <a:rPr lang="pt-BR" sz="1650" b="1" dirty="0">
                <a:solidFill>
                  <a:srgbClr val="C00000"/>
                </a:solidFill>
                <a:latin typeface="Arial Black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navegações.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238406" y="4833033"/>
            <a:ext cx="667258" cy="6001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pt-BR" sz="1650" b="1" dirty="0"/>
              <a:t>Fiocruz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23627" y="1059582"/>
            <a:ext cx="6682037" cy="854080"/>
          </a:xfrm>
          <a:prstGeom prst="rect">
            <a:avLst/>
          </a:prstGeom>
          <a:ln w="571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650" b="1" dirty="0">
                <a:solidFill>
                  <a:srgbClr val="C00000"/>
                </a:solidFill>
                <a:latin typeface="Arial Black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Admite-se que o vetor foi introduzido no Novo Mundo, no período colonial, por meio de navios que traficavam escravos e devido à longevidade de seus ovos</a:t>
            </a:r>
            <a:endParaRPr lang="pt-BR" sz="1650" b="1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3995936" y="2872869"/>
            <a:ext cx="1008112" cy="6034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Egito</a:t>
            </a:r>
          </a:p>
        </p:txBody>
      </p:sp>
      <p:sp>
        <p:nvSpPr>
          <p:cNvPr id="15" name="Seta em curva para cima 14"/>
          <p:cNvSpPr/>
          <p:nvPr/>
        </p:nvSpPr>
        <p:spPr>
          <a:xfrm rot="20064302" flipH="1" flipV="1">
            <a:off x="2432209" y="2769133"/>
            <a:ext cx="1831811" cy="739361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5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/>
      <p:bldP spid="12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novidadediaria.com.br/wp-content/gallery/sintomas-da-dengue-hemorragica/sintomas-da-dengue-hemorragica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9" y="37695"/>
            <a:ext cx="2317442" cy="21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baraorbassai.files.wordpress.com/2011/03/dengue279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48" y="141480"/>
            <a:ext cx="3043669" cy="214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jornalcorreiodacidade.com.br/imagens/noticias/a7e67cbcfe24c9a11598deda7beb023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45" y="2441217"/>
            <a:ext cx="3571875" cy="267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3.bp.blogspot.com/-gSD9xcTV-04/VejmmOaIBNI/AAAAAAAAD_o/znJjhWKWHPg/s1600/not-822-201505121914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499" y="2464542"/>
            <a:ext cx="3048059" cy="265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 rot="20622320">
            <a:off x="2310491" y="3025144"/>
            <a:ext cx="1338992" cy="223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50"/>
          </a:p>
        </p:txBody>
      </p:sp>
      <p:sp>
        <p:nvSpPr>
          <p:cNvPr id="7" name="Retângulo 6"/>
          <p:cNvSpPr/>
          <p:nvPr/>
        </p:nvSpPr>
        <p:spPr>
          <a:xfrm rot="21378877">
            <a:off x="5176623" y="507388"/>
            <a:ext cx="1604109" cy="223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50"/>
          </a:p>
        </p:txBody>
      </p:sp>
    </p:spTree>
    <p:extLst>
      <p:ext uri="{BB962C8B-B14F-4D97-AF65-F5344CB8AC3E}">
        <p14:creationId xmlns:p14="http://schemas.microsoft.com/office/powerpoint/2010/main" val="29641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>
            <a:extLst>
              <a:ext uri="{FF2B5EF4-FFF2-40B4-BE49-F238E27FC236}"/>
            </a:extLst>
          </p:cNvPr>
          <p:cNvSpPr/>
          <p:nvPr/>
        </p:nvSpPr>
        <p:spPr>
          <a:xfrm>
            <a:off x="1551385" y="2424113"/>
            <a:ext cx="1587103" cy="1083469"/>
          </a:xfrm>
          <a:prstGeom prst="roundRect">
            <a:avLst/>
          </a:prstGeom>
          <a:blipFill dpi="0" rotWithShape="1">
            <a:blip r:embed="rId2" cstate="print">
              <a:extLst/>
            </a:blip>
            <a:srcRect/>
            <a:stretch>
              <a:fillRect/>
            </a:stretch>
          </a:blipFill>
          <a:ln w="76200">
            <a:solidFill>
              <a:srgbClr val="8CF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50" dirty="0">
              <a:solidFill>
                <a:prstClr val="white"/>
              </a:solidFill>
            </a:endParaRPr>
          </a:p>
        </p:txBody>
      </p:sp>
      <p:sp>
        <p:nvSpPr>
          <p:cNvPr id="9" name="Retângulo de cantos arredondados 8">
            <a:extLst>
              <a:ext uri="{FF2B5EF4-FFF2-40B4-BE49-F238E27FC236}"/>
            </a:extLst>
          </p:cNvPr>
          <p:cNvSpPr/>
          <p:nvPr/>
        </p:nvSpPr>
        <p:spPr>
          <a:xfrm>
            <a:off x="1545432" y="3781425"/>
            <a:ext cx="1593056" cy="1101329"/>
          </a:xfrm>
          <a:prstGeom prst="roundRect">
            <a:avLst/>
          </a:prstGeom>
          <a:blipFill dpi="0" rotWithShape="1">
            <a:blip r:embed="rId3">
              <a:extLst/>
            </a:blip>
            <a:srcRect/>
            <a:stretch>
              <a:fillRect/>
            </a:stretch>
          </a:blipFill>
          <a:ln w="76200">
            <a:solidFill>
              <a:srgbClr val="8CF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50" dirty="0">
              <a:solidFill>
                <a:prstClr val="white"/>
              </a:solidFill>
            </a:endParaRPr>
          </a:p>
        </p:txBody>
      </p:sp>
      <p:sp>
        <p:nvSpPr>
          <p:cNvPr id="10" name="Retângulo de cantos arredondados 9">
            <a:extLst>
              <a:ext uri="{FF2B5EF4-FFF2-40B4-BE49-F238E27FC236}"/>
            </a:extLst>
          </p:cNvPr>
          <p:cNvSpPr/>
          <p:nvPr/>
        </p:nvSpPr>
        <p:spPr>
          <a:xfrm>
            <a:off x="3933825" y="867966"/>
            <a:ext cx="1585913" cy="1213247"/>
          </a:xfrm>
          <a:prstGeom prst="roundRect">
            <a:avLst/>
          </a:prstGeom>
          <a:blipFill dpi="0" rotWithShape="1">
            <a:blip r:embed="rId4" cstate="print">
              <a:extLst/>
            </a:blip>
            <a:srcRect/>
            <a:stretch>
              <a:fillRect/>
            </a:stretch>
          </a:blip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50" dirty="0">
              <a:solidFill>
                <a:prstClr val="white"/>
              </a:solidFill>
            </a:endParaRPr>
          </a:p>
        </p:txBody>
      </p:sp>
      <p:sp>
        <p:nvSpPr>
          <p:cNvPr id="12" name="Retângulo de cantos arredondados 11">
            <a:extLst>
              <a:ext uri="{FF2B5EF4-FFF2-40B4-BE49-F238E27FC236}"/>
            </a:extLst>
          </p:cNvPr>
          <p:cNvSpPr/>
          <p:nvPr/>
        </p:nvSpPr>
        <p:spPr>
          <a:xfrm>
            <a:off x="3930254" y="2424113"/>
            <a:ext cx="1589484" cy="1079897"/>
          </a:xfrm>
          <a:prstGeom prst="roundRect">
            <a:avLst/>
          </a:prstGeom>
          <a:blipFill dpi="0" rotWithShape="1">
            <a:blip r:embed="rId5">
              <a:extLst/>
            </a:blip>
            <a:srcRect/>
            <a:stretch>
              <a:fillRect/>
            </a:stretch>
          </a:blip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50" dirty="0">
              <a:solidFill>
                <a:prstClr val="white"/>
              </a:solidFill>
            </a:endParaRPr>
          </a:p>
        </p:txBody>
      </p:sp>
      <p:sp>
        <p:nvSpPr>
          <p:cNvPr id="13" name="Retângulo de cantos arredondados 12">
            <a:extLst>
              <a:ext uri="{FF2B5EF4-FFF2-40B4-BE49-F238E27FC236}"/>
            </a:extLst>
          </p:cNvPr>
          <p:cNvSpPr/>
          <p:nvPr/>
        </p:nvSpPr>
        <p:spPr>
          <a:xfrm>
            <a:off x="3937397" y="3779044"/>
            <a:ext cx="1585913" cy="1103710"/>
          </a:xfrm>
          <a:prstGeom prst="roundRect">
            <a:avLst/>
          </a:prstGeom>
          <a:blipFill dpi="0" rotWithShape="1">
            <a:blip r:embed="rId6" cstate="print">
              <a:extLst/>
            </a:blip>
            <a:srcRect/>
            <a:stretch>
              <a:fillRect/>
            </a:stretch>
          </a:blipFill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50" dirty="0">
              <a:solidFill>
                <a:prstClr val="white"/>
              </a:solidFill>
            </a:endParaRPr>
          </a:p>
        </p:txBody>
      </p:sp>
      <p:sp>
        <p:nvSpPr>
          <p:cNvPr id="14" name="Retângulo de cantos arredondados 13">
            <a:extLst>
              <a:ext uri="{FF2B5EF4-FFF2-40B4-BE49-F238E27FC236}"/>
            </a:extLst>
          </p:cNvPr>
          <p:cNvSpPr/>
          <p:nvPr/>
        </p:nvSpPr>
        <p:spPr>
          <a:xfrm>
            <a:off x="6006703" y="867966"/>
            <a:ext cx="1585913" cy="1213247"/>
          </a:xfrm>
          <a:prstGeom prst="roundRect">
            <a:avLst/>
          </a:prstGeom>
          <a:blipFill dpi="0" rotWithShape="1">
            <a:blip r:embed="rId7" cstate="print">
              <a:extLst/>
            </a:blip>
            <a:srcRect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50" dirty="0">
              <a:solidFill>
                <a:prstClr val="white"/>
              </a:solidFill>
            </a:endParaRPr>
          </a:p>
        </p:txBody>
      </p:sp>
      <p:sp>
        <p:nvSpPr>
          <p:cNvPr id="15" name="Retângulo de cantos arredondados 14">
            <a:extLst>
              <a:ext uri="{FF2B5EF4-FFF2-40B4-BE49-F238E27FC236}"/>
            </a:extLst>
          </p:cNvPr>
          <p:cNvSpPr/>
          <p:nvPr/>
        </p:nvSpPr>
        <p:spPr>
          <a:xfrm>
            <a:off x="6006703" y="2357436"/>
            <a:ext cx="1585913" cy="1079897"/>
          </a:xfrm>
          <a:prstGeom prst="roundRect">
            <a:avLst/>
          </a:prstGeom>
          <a:blipFill dpi="0" rotWithShape="1">
            <a:blip r:embed="rId8" cstate="print">
              <a:extLst/>
            </a:blip>
            <a:srcRect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50" dirty="0">
              <a:solidFill>
                <a:prstClr val="white"/>
              </a:solidFill>
            </a:endParaRPr>
          </a:p>
        </p:txBody>
      </p:sp>
      <p:sp>
        <p:nvSpPr>
          <p:cNvPr id="14345" name="CaixaDeTexto 2"/>
          <p:cNvSpPr txBox="1">
            <a:spLocks noChangeArrowheads="1"/>
          </p:cNvSpPr>
          <p:nvPr/>
        </p:nvSpPr>
        <p:spPr bwMode="auto">
          <a:xfrm>
            <a:off x="1684424" y="564357"/>
            <a:ext cx="137588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 b="1" dirty="0">
                <a:solidFill>
                  <a:srgbClr val="FF0000"/>
                </a:solidFill>
              </a:rPr>
              <a:t>ZIKA VÍRUS</a:t>
            </a:r>
          </a:p>
        </p:txBody>
      </p:sp>
      <p:sp>
        <p:nvSpPr>
          <p:cNvPr id="14346" name="CaixaDeTexto 16"/>
          <p:cNvSpPr txBox="1">
            <a:spLocks noChangeArrowheads="1"/>
          </p:cNvSpPr>
          <p:nvPr/>
        </p:nvSpPr>
        <p:spPr bwMode="auto">
          <a:xfrm>
            <a:off x="3865213" y="559594"/>
            <a:ext cx="1749005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 b="1" dirty="0">
                <a:solidFill>
                  <a:srgbClr val="FF0000"/>
                </a:solidFill>
              </a:rPr>
              <a:t>CHIKUNGUNYA</a:t>
            </a:r>
          </a:p>
        </p:txBody>
      </p:sp>
      <p:sp>
        <p:nvSpPr>
          <p:cNvPr id="14347" name="CaixaDeTexto 17"/>
          <p:cNvSpPr txBox="1">
            <a:spLocks noChangeArrowheads="1"/>
          </p:cNvSpPr>
          <p:nvPr/>
        </p:nvSpPr>
        <p:spPr bwMode="auto">
          <a:xfrm>
            <a:off x="6342196" y="556023"/>
            <a:ext cx="1088760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 b="1" dirty="0">
                <a:solidFill>
                  <a:srgbClr val="FF0000"/>
                </a:solidFill>
              </a:rPr>
              <a:t>DENGUE</a:t>
            </a:r>
          </a:p>
        </p:txBody>
      </p:sp>
      <p:sp>
        <p:nvSpPr>
          <p:cNvPr id="14348" name="CaixaDeTexto 18"/>
          <p:cNvSpPr txBox="1">
            <a:spLocks noChangeArrowheads="1"/>
          </p:cNvSpPr>
          <p:nvPr/>
        </p:nvSpPr>
        <p:spPr bwMode="auto">
          <a:xfrm>
            <a:off x="1475098" y="2081213"/>
            <a:ext cx="1790875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/>
              <a:t>Manchas na pele</a:t>
            </a:r>
          </a:p>
        </p:txBody>
      </p:sp>
      <p:sp>
        <p:nvSpPr>
          <p:cNvPr id="14349" name="CaixaDeTexto 19"/>
          <p:cNvSpPr txBox="1">
            <a:spLocks noChangeArrowheads="1"/>
          </p:cNvSpPr>
          <p:nvPr/>
        </p:nvSpPr>
        <p:spPr bwMode="auto">
          <a:xfrm>
            <a:off x="1887738" y="3490913"/>
            <a:ext cx="910827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/>
              <a:t>Coceira</a:t>
            </a:r>
          </a:p>
        </p:txBody>
      </p:sp>
      <p:sp>
        <p:nvSpPr>
          <p:cNvPr id="14350" name="CaixaDeTexto 20"/>
          <p:cNvSpPr txBox="1">
            <a:spLocks noChangeArrowheads="1"/>
          </p:cNvSpPr>
          <p:nvPr/>
        </p:nvSpPr>
        <p:spPr bwMode="auto">
          <a:xfrm>
            <a:off x="1475008" y="4844654"/>
            <a:ext cx="1768433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/>
              <a:t>Olhos vermelhos</a:t>
            </a:r>
          </a:p>
        </p:txBody>
      </p:sp>
      <p:sp>
        <p:nvSpPr>
          <p:cNvPr id="14351" name="CaixaDeTexto 21"/>
          <p:cNvSpPr txBox="1">
            <a:spLocks noChangeArrowheads="1"/>
          </p:cNvSpPr>
          <p:nvPr/>
        </p:nvSpPr>
        <p:spPr bwMode="auto">
          <a:xfrm>
            <a:off x="3758968" y="2080023"/>
            <a:ext cx="210826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/>
              <a:t>Dor nas articulações</a:t>
            </a:r>
          </a:p>
        </p:txBody>
      </p:sp>
      <p:sp>
        <p:nvSpPr>
          <p:cNvPr id="14352" name="CaixaDeTexto 22"/>
          <p:cNvSpPr txBox="1">
            <a:spLocks noChangeArrowheads="1"/>
          </p:cNvSpPr>
          <p:nvPr/>
        </p:nvSpPr>
        <p:spPr bwMode="auto">
          <a:xfrm>
            <a:off x="3661186" y="3507582"/>
            <a:ext cx="226215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/>
              <a:t>Inchaço nos membros</a:t>
            </a:r>
          </a:p>
        </p:txBody>
      </p:sp>
      <p:sp>
        <p:nvSpPr>
          <p:cNvPr id="14353" name="CaixaDeTexto 23"/>
          <p:cNvSpPr txBox="1">
            <a:spLocks noChangeArrowheads="1"/>
          </p:cNvSpPr>
          <p:nvPr/>
        </p:nvSpPr>
        <p:spPr bwMode="auto">
          <a:xfrm>
            <a:off x="3840720" y="4847035"/>
            <a:ext cx="194476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/>
              <a:t>Erupções cutânea </a:t>
            </a:r>
          </a:p>
        </p:txBody>
      </p:sp>
      <p:sp>
        <p:nvSpPr>
          <p:cNvPr id="14354" name="CaixaDeTexto 24"/>
          <p:cNvSpPr txBox="1">
            <a:spLocks noChangeArrowheads="1"/>
          </p:cNvSpPr>
          <p:nvPr/>
        </p:nvSpPr>
        <p:spPr bwMode="auto">
          <a:xfrm>
            <a:off x="6357950" y="2065735"/>
            <a:ext cx="736099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 dirty="0"/>
              <a:t>Febre</a:t>
            </a:r>
          </a:p>
        </p:txBody>
      </p:sp>
      <p:sp>
        <p:nvSpPr>
          <p:cNvPr id="14355" name="CaixaDeTexto 25"/>
          <p:cNvSpPr txBox="1">
            <a:spLocks noChangeArrowheads="1"/>
          </p:cNvSpPr>
          <p:nvPr/>
        </p:nvSpPr>
        <p:spPr bwMode="auto">
          <a:xfrm>
            <a:off x="5988843" y="3504010"/>
            <a:ext cx="1726429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pt-BR" altLang="pt-BR" sz="1650" dirty="0"/>
              <a:t>Dor </a:t>
            </a:r>
            <a:r>
              <a:rPr lang="pt-BR" altLang="pt-BR" sz="1650" dirty="0" smtClean="0"/>
              <a:t>de cabeça </a:t>
            </a:r>
            <a:r>
              <a:rPr lang="pt-BR" altLang="pt-BR" sz="1650" dirty="0"/>
              <a:t>cabeça</a:t>
            </a:r>
          </a:p>
        </p:txBody>
      </p:sp>
      <p:sp>
        <p:nvSpPr>
          <p:cNvPr id="14356" name="CaixaDeTexto 26"/>
          <p:cNvSpPr txBox="1">
            <a:spLocks noChangeArrowheads="1"/>
          </p:cNvSpPr>
          <p:nvPr/>
        </p:nvSpPr>
        <p:spPr bwMode="auto">
          <a:xfrm>
            <a:off x="6027052" y="4844654"/>
            <a:ext cx="1627370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1650"/>
              <a:t>Dores no corpo</a:t>
            </a:r>
          </a:p>
        </p:txBody>
      </p:sp>
      <p:sp>
        <p:nvSpPr>
          <p:cNvPr id="7" name="Retângulo de cantos arredondados 6">
            <a:extLst>
              <a:ext uri="{FF2B5EF4-FFF2-40B4-BE49-F238E27FC236}"/>
            </a:extLst>
          </p:cNvPr>
          <p:cNvSpPr/>
          <p:nvPr/>
        </p:nvSpPr>
        <p:spPr>
          <a:xfrm>
            <a:off x="1549004" y="867967"/>
            <a:ext cx="1589484" cy="1212056"/>
          </a:xfrm>
          <a:prstGeom prst="roundRect">
            <a:avLst/>
          </a:prstGeom>
          <a:blipFill dpi="0" rotWithShape="1">
            <a:blip r:embed="rId9" cstate="print">
              <a:extLst/>
            </a:blip>
            <a:srcRect/>
            <a:stretch>
              <a:fillRect/>
            </a:stretch>
          </a:blipFill>
          <a:ln w="76200">
            <a:solidFill>
              <a:srgbClr val="8CF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50" dirty="0">
              <a:solidFill>
                <a:prstClr val="white"/>
              </a:solidFill>
            </a:endParaRPr>
          </a:p>
        </p:txBody>
      </p:sp>
      <p:sp>
        <p:nvSpPr>
          <p:cNvPr id="28" name="Título 1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1362075" y="-113110"/>
            <a:ext cx="6447235" cy="857251"/>
          </a:xfrm>
          <a:prstGeom prst="rect">
            <a:avLst/>
          </a:prstGeom>
        </p:spPr>
        <p:txBody>
          <a:bodyPr anchor="ctr"/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pt-BR" sz="2400" dirty="0"/>
              <a:t>SINTOMAS DAS ARBOVIROSES</a:t>
            </a:r>
          </a:p>
        </p:txBody>
      </p:sp>
      <p:sp>
        <p:nvSpPr>
          <p:cNvPr id="27" name="Retângulo de cantos arredondados 14">
            <a:extLst>
              <a:ext uri="{FF2B5EF4-FFF2-40B4-BE49-F238E27FC236}"/>
            </a:extLst>
          </p:cNvPr>
          <p:cNvSpPr/>
          <p:nvPr/>
        </p:nvSpPr>
        <p:spPr>
          <a:xfrm>
            <a:off x="6030516" y="3786196"/>
            <a:ext cx="1585913" cy="1079897"/>
          </a:xfrm>
          <a:prstGeom prst="round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324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2" y="195486"/>
            <a:ext cx="6873479" cy="728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755576" y="156577"/>
            <a:ext cx="645333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itchFamily="82" charset="0"/>
              </a:rPr>
              <a:t>FORMAS DE PREVENÇÃO E CONTROLE  DA DENGUE/CHIKUNGUNYA E ZIKA VÍRUS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153286" y="982362"/>
            <a:ext cx="673108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16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18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Eliminação de recipientes inservíveis como: latas, material descartável, casca de ovo, tampa de garrafa e outros;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18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18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Manter vedados caixas d’água, poços, cisternas, tanques, tambores e outros reservatórios de água;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18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18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Manter </a:t>
            </a:r>
            <a:r>
              <a:rPr lang="pt-BR" sz="18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canaletas</a:t>
            </a:r>
            <a:r>
              <a:rPr lang="pt-BR" sz="18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 e calhas desobstruídas;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18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18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Não deixar restos de materiais de construção ao ar livre, com risco de acúmulo de água das </a:t>
            </a:r>
            <a:r>
              <a:rPr lang="pt-BR" sz="18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chuvas;</a:t>
            </a:r>
            <a:endParaRPr lang="pt-BR" sz="18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18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18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Lavar e escovar bebedouros de animais no mínimo 1 (uma) vez por semana </a:t>
            </a:r>
            <a:r>
              <a:rPr lang="pt-BR" sz="18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;</a:t>
            </a:r>
            <a:endParaRPr lang="pt-BR" sz="18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16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16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0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2214547" y="1533005"/>
            <a:ext cx="482206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043608" y="1131590"/>
            <a:ext cx="727280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18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2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Eliminar pratos de vasos de plantas. Caso não seja possível, colocar areia, de forma a não acumular água;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2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2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Estabelecimentos comerciais devem armazenar em locais cobertos materiais que possam acumular água, pois podem servir de criadouros do mosquito transmissor da dengue; 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2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2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Participação governamental, mantendo vigilância vetorial sistemática, com participação </a:t>
            </a:r>
            <a:r>
              <a:rPr lang="pt-BR" sz="2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intersetorial</a:t>
            </a:r>
            <a:r>
              <a:rPr lang="pt-BR" sz="2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; </a:t>
            </a: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endParaRPr lang="pt-BR" sz="2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2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Fornecimento de água encanada em quantidade e qualidade; 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2" y="339502"/>
            <a:ext cx="6873479" cy="728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827584" y="228585"/>
            <a:ext cx="6597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itchFamily="82" charset="0"/>
              </a:rPr>
              <a:t>FORMAS DE PREVENÇÃO E CONTROLE  DA DENGUE/CHIKUNGUNYA E ZIKA VÍRUS</a:t>
            </a:r>
          </a:p>
        </p:txBody>
      </p:sp>
    </p:spTree>
    <p:extLst>
      <p:ext uri="{BB962C8B-B14F-4D97-AF65-F5344CB8AC3E}">
        <p14:creationId xmlns:p14="http://schemas.microsoft.com/office/powerpoint/2010/main" val="332496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2214547" y="1533005"/>
            <a:ext cx="482206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2321703" y="1486786"/>
            <a:ext cx="428628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pt-BR" sz="135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b="1" dirty="0">
              <a:solidFill>
                <a:prstClr val="black"/>
              </a:solidFill>
              <a:latin typeface="Calibri" panose="020F0502020204030204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pt-BR" sz="13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71600" y="1867927"/>
            <a:ext cx="674136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Coleta regular e destino adequado do lixo; </a:t>
            </a: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endParaRPr lang="pt-BR" sz="24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 Informações à população sobre a ocorrência de dengue e dos seus </a:t>
            </a:r>
            <a:r>
              <a:rPr lang="pt-BR" sz="24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vetores</a:t>
            </a:r>
            <a:r>
              <a:rPr lang="pt-BR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;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24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pt-BR" sz="2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Identificar e eliminar </a:t>
            </a:r>
            <a:r>
              <a:rPr lang="pt-BR" sz="2400" b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criadouros.</a:t>
            </a:r>
            <a:endParaRPr lang="pt-BR" sz="24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</a:pPr>
            <a:endParaRPr lang="pt-BR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2" y="411510"/>
            <a:ext cx="6873479" cy="728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1043608" y="372601"/>
            <a:ext cx="619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itchFamily="82" charset="0"/>
              </a:rPr>
              <a:t>FORMAS DE PREVENÇÃO E CONTROLE  DA DENGUE/CHIKUNGUNYA E ZIKA VÍRUS</a:t>
            </a:r>
          </a:p>
        </p:txBody>
      </p:sp>
    </p:spTree>
    <p:extLst>
      <p:ext uri="{BB962C8B-B14F-4D97-AF65-F5344CB8AC3E}">
        <p14:creationId xmlns:p14="http://schemas.microsoft.com/office/powerpoint/2010/main" val="9330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portalcentenario.com.br/site/wp-content/uploads/2015/12/charge-deng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34" y="249492"/>
            <a:ext cx="6588732" cy="481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3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aprendisendomae.com.br/wp-content/uploads/2015/05/charge-gospel-mosquito-da-dengue-mario-teixeira-a48932d5ffaf1ba644d8ba22e84873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35" y="195486"/>
            <a:ext cx="6642737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62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131840" y="1563638"/>
            <a:ext cx="2592288" cy="1200329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pt-BR" sz="7200" b="1" dirty="0" smtClean="0">
                <a:solidFill>
                  <a:srgbClr val="FFFF00"/>
                </a:solidFill>
                <a:latin typeface="Bauhaus 93" pitchFamily="82" charset="0"/>
                <a:cs typeface="Aharoni" pitchFamily="2" charset="-79"/>
              </a:rPr>
              <a:t>F I M</a:t>
            </a:r>
            <a:endParaRPr lang="pt-BR" sz="7200" b="1" dirty="0">
              <a:solidFill>
                <a:srgbClr val="FFFF00"/>
              </a:solidFill>
              <a:latin typeface="Bauhaus 93" pitchFamily="82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268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joaoleitao.com/viajes/img/2011/11/mapa-del-mu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03" y="2878380"/>
            <a:ext cx="4463306" cy="223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253694" y="3032108"/>
            <a:ext cx="1458162" cy="60016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Trópico de câncer</a:t>
            </a:r>
          </a:p>
        </p:txBody>
      </p:sp>
      <p:cxnSp>
        <p:nvCxnSpPr>
          <p:cNvPr id="4" name="Conector de seta reta 3"/>
          <p:cNvCxnSpPr>
            <a:cxnSpLocks/>
          </p:cNvCxnSpPr>
          <p:nvPr/>
        </p:nvCxnSpPr>
        <p:spPr>
          <a:xfrm flipH="1" flipV="1">
            <a:off x="2267283" y="3318707"/>
            <a:ext cx="360501" cy="9605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99592" y="4587974"/>
            <a:ext cx="1700808" cy="60016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Trópico de capricórnio</a:t>
            </a:r>
          </a:p>
        </p:txBody>
      </p:sp>
      <p:cxnSp>
        <p:nvCxnSpPr>
          <p:cNvPr id="8" name="Conector de seta reta 7"/>
          <p:cNvCxnSpPr>
            <a:cxnSpLocks/>
          </p:cNvCxnSpPr>
          <p:nvPr/>
        </p:nvCxnSpPr>
        <p:spPr>
          <a:xfrm flipH="1">
            <a:off x="2322049" y="4576942"/>
            <a:ext cx="305735" cy="1468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6570223" y="3844129"/>
            <a:ext cx="1435181" cy="60016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Faixa intertropical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192303" y="2349193"/>
            <a:ext cx="6760973" cy="46166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A. aegypti </a:t>
            </a:r>
            <a:r>
              <a:rPr lang="pt-B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é uma espécie tropical e subtropical. Não é usualmente encontrado acima dos 1.000 metros, já tem registro a 2.200  acima do nível do mar, na Índia e na Colômbia (OMS).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415133" y="4943040"/>
            <a:ext cx="667258" cy="6001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pt-BR" sz="1650" b="1" dirty="0"/>
              <a:t>Fiocruz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219666" y="87475"/>
            <a:ext cx="6733610" cy="46166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dispersão associada com a mobilidade humana e ao desenvolvimento das navegações marítimas, fluviais, terrestres e aéreas. 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202856" y="675007"/>
            <a:ext cx="6750421" cy="46166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 adaptação às diferentes áreas do planeta é  facilitada pelo clima, condições ambientais e hábito das populações humanas.</a:t>
            </a:r>
            <a:endParaRPr lang="pt-B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192304" y="1215067"/>
            <a:ext cx="6771523" cy="461665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 habilidade para colonizar a habitação do homem no ambiente urbano, supõe-se que esse comportamento estava presente na população original na África. 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1205360" y="1809133"/>
            <a:ext cx="6765970" cy="646331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Quando o homem alterou o ambiente, formou os primeiros aglomerados, tornando-se sedentário e acumulou a água para o consumo, o </a:t>
            </a:r>
            <a:r>
              <a:rPr lang="pt-BR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aegypti </a:t>
            </a:r>
            <a:r>
              <a:rPr lang="pt-BR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iniciou a sua adaptação aos criadouros artificiais humanos. </a:t>
            </a:r>
            <a:endParaRPr lang="pt-BR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2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2" grpId="0"/>
      <p:bldP spid="15" grpId="0"/>
      <p:bldP spid="19" grpId="0"/>
      <p:bldP spid="25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ocw.um.es/cc.-sociales/didactica-de-las-ciencias-sociales-curso-cero/ejercicios-proyectos-y-casos-1/mun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0" y="249492"/>
            <a:ext cx="5994666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331640" y="2517744"/>
            <a:ext cx="6530066" cy="600164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 vírus da Dengue é asiático e chegou no Brasil em 1865, na cidade do Recife, Pernambuco. </a:t>
            </a:r>
            <a:endParaRPr lang="pt-BR" sz="16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331640" y="3273828"/>
            <a:ext cx="6530066" cy="85408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aegypti </a:t>
            </a:r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Brasil só chamou a atenção, quando foi reconhecido como transmissor da Febre Amarela, em 1881, pelo médico e cientista cubano Carlos J. </a:t>
            </a:r>
            <a:r>
              <a:rPr lang="pt-BR" sz="165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Finlay</a:t>
            </a:r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pt-BR" sz="16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331640" y="4137924"/>
            <a:ext cx="6530066" cy="85408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início do século XX, a presença incômoda do </a:t>
            </a:r>
            <a:r>
              <a:rPr lang="pt-BR" sz="165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aegypti </a:t>
            </a:r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fez com que o seu combate fosse institucionalizado no Brasil, de forma sistematizada</a:t>
            </a:r>
            <a:endParaRPr lang="pt-BR" sz="16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3815916" y="1356615"/>
            <a:ext cx="1674186" cy="783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50"/>
          </a:p>
        </p:txBody>
      </p:sp>
      <p:cxnSp>
        <p:nvCxnSpPr>
          <p:cNvPr id="13" name="Conector de seta reta 12"/>
          <p:cNvCxnSpPr/>
          <p:nvPr/>
        </p:nvCxnSpPr>
        <p:spPr>
          <a:xfrm flipH="1">
            <a:off x="3383868" y="1748159"/>
            <a:ext cx="43204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3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331640" y="681541"/>
            <a:ext cx="6530066" cy="92333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 1958, a Organização Mundial da Saúde declarou o mosquito erradicado do território brasileiro, mas logo depois, voltou a ser encontrado.</a:t>
            </a:r>
            <a:endParaRPr lang="pt-BR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31640" y="1840491"/>
            <a:ext cx="6530066" cy="646331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 muito esforço, foi erradicado novamente em 1973 e retornou mais uma vez três anos mais tarde</a:t>
            </a:r>
            <a:endParaRPr lang="pt-BR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331640" y="2650581"/>
            <a:ext cx="6530066" cy="646331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Durante quase 60 anos, de 1923 a 1982, o Brasil não apresentou registro de casos de Dengue em seu território</a:t>
            </a:r>
            <a:endParaRPr lang="pt-BR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331640" y="3676694"/>
            <a:ext cx="6530066" cy="646331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Desde 1976, o </a:t>
            </a:r>
            <a:r>
              <a:rPr lang="pt-BR" sz="1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aegypti</a:t>
            </a:r>
            <a:r>
              <a:rPr lang="pt-BR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havia sido reintroduzido no país a partir de Salvador Bahia.</a:t>
            </a:r>
            <a:endParaRPr lang="pt-BR" sz="1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1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verdejava.com.br/brasil/maranhao/maranha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08" y="-102944"/>
            <a:ext cx="7010939" cy="537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43001" y="428610"/>
            <a:ext cx="2777075" cy="6001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Dispersão  do  </a:t>
            </a:r>
            <a:r>
              <a:rPr lang="pt-BR" sz="165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 aegypti  </a:t>
            </a:r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Maranhão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274079" y="442835"/>
            <a:ext cx="2436230" cy="600164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  nos  217  municípios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34" y="719834"/>
            <a:ext cx="756084" cy="54006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1" y="4220700"/>
            <a:ext cx="791414" cy="56529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27" y="2301720"/>
            <a:ext cx="791414" cy="56529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97" y="2584368"/>
            <a:ext cx="791414" cy="56529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61" y="1221600"/>
            <a:ext cx="791414" cy="56529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16" y="1747861"/>
            <a:ext cx="791414" cy="56529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27" y="3165816"/>
            <a:ext cx="791414" cy="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50031"/>
            <a:ext cx="77724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OVO</a:t>
            </a:r>
          </a:p>
        </p:txBody>
      </p:sp>
      <p:pic>
        <p:nvPicPr>
          <p:cNvPr id="28678" name="Picture 5" descr="FOTO OVOS"/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31914" y="843558"/>
            <a:ext cx="6264275" cy="2736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340" name="Text Box 7"/>
          <p:cNvSpPr txBox="1">
            <a:spLocks noChangeArrowheads="1"/>
          </p:cNvSpPr>
          <p:nvPr/>
        </p:nvSpPr>
        <p:spPr bwMode="auto">
          <a:xfrm>
            <a:off x="971550" y="3507854"/>
            <a:ext cx="67691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rgbClr val="3E4D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Medem </a:t>
            </a:r>
            <a:r>
              <a:rPr lang="pt-BR" b="1" dirty="0" smtClean="0">
                <a:solidFill>
                  <a:srgbClr val="3E4D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aproximadamente </a:t>
            </a:r>
            <a:r>
              <a:rPr lang="pt-BR" b="1" dirty="0">
                <a:solidFill>
                  <a:srgbClr val="3E4D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mm de comprimento. No momento da postura os ovos são brancos, mas rapidamente adquire a cor negra brilhante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4340" grpId="0"/>
    </p:bld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12074</TotalTime>
  <Words>1739</Words>
  <Application>Microsoft Office PowerPoint</Application>
  <PresentationFormat>Apresentação na tela (16:9)</PresentationFormat>
  <Paragraphs>239</Paragraphs>
  <Slides>47</Slides>
  <Notes>2</Notes>
  <HiddenSlides>0</HiddenSlides>
  <MMClips>4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61" baseType="lpstr">
      <vt:lpstr>Aharoni</vt:lpstr>
      <vt:lpstr>Arial</vt:lpstr>
      <vt:lpstr>Arial Black</vt:lpstr>
      <vt:lpstr>Bauhaus 93</vt:lpstr>
      <vt:lpstr>Bookman Old Style</vt:lpstr>
      <vt:lpstr>Calibri</vt:lpstr>
      <vt:lpstr>Comic Sans MS</vt:lpstr>
      <vt:lpstr>RubyScriptBroad</vt:lpstr>
      <vt:lpstr>Times New Roman</vt:lpstr>
      <vt:lpstr>Verdana</vt:lpstr>
      <vt:lpstr>Wingdings</vt:lpstr>
      <vt:lpstr>Estrutura padrão</vt:lpstr>
      <vt:lpstr>Tema do Office</vt:lpstr>
      <vt:lpstr>Foto do Photo Editor</vt:lpstr>
      <vt:lpstr>Apresentação do PowerPoint</vt:lpstr>
      <vt:lpstr>Apresentação do PowerPoint</vt:lpstr>
      <vt:lpstr>Aedes (Stegomyia) aegypti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OVO</vt:lpstr>
      <vt:lpstr>A fecundação se dá durante a postura e o desenvolvimento do embrião se completa em 48 horas em condições favoráveis. Uma vez completado o desenvolvimento embrionário, os ovos são capazes de resistir a longos períodos de dissecação, que podem prolongar-se por mais de um ano. Já foi observado a eclosão com até 450 dias quando  em contato com a água </vt:lpstr>
      <vt:lpstr>LARVA</vt:lpstr>
      <vt:lpstr>Aedes Aegypti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Acondicionamento das larvas em tubitos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Todo e qualquer recipiente que contenha ou acumule  água poderá servir como criadouro ou foco do mosquito Aedes Aegypti.</vt:lpstr>
      <vt:lpstr>Apresentação do PowerPoint</vt:lpstr>
      <vt:lpstr>Apresentação do PowerPoint</vt:lpstr>
      <vt:lpstr>TRANSMISSÃO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Principais Sintomas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Walter Araújo Mendes</Manager>
  <Company>W.A.M.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ENTOMOLOGIA GERAL</dc:title>
  <dc:subject>Curso de Entomologia Aplicada a Malária e Outras Endemias</dc:subject>
  <dc:creator>Walter Araujo Mendes</dc:creator>
  <cp:keywords>Malária</cp:keywords>
  <cp:lastModifiedBy>Conta da Microsoft</cp:lastModifiedBy>
  <cp:revision>529</cp:revision>
  <dcterms:created xsi:type="dcterms:W3CDTF">2000-11-18T17:24:38Z</dcterms:created>
  <dcterms:modified xsi:type="dcterms:W3CDTF">2021-09-13T12:44:15Z</dcterms:modified>
  <cp:category>Cursos</cp:category>
</cp:coreProperties>
</file>